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sldIdLst>
    <p:sldId id="285" r:id="rId5"/>
    <p:sldId id="259" r:id="rId6"/>
    <p:sldId id="287" r:id="rId7"/>
    <p:sldId id="260" r:id="rId8"/>
    <p:sldId id="283" r:id="rId9"/>
    <p:sldId id="286" r:id="rId10"/>
    <p:sldId id="288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678"/>
    <a:srgbClr val="524446"/>
    <a:srgbClr val="DDC764"/>
    <a:srgbClr val="2E0D0A"/>
    <a:srgbClr val="FFFFFF"/>
    <a:srgbClr val="4B7624"/>
    <a:srgbClr val="809969"/>
    <a:srgbClr val="9BBB59"/>
    <a:srgbClr val="616DF0"/>
    <a:srgbClr val="638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17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52E69-5BD4-48E8-8584-5A8378DCBD05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0C57-C345-4265-BC77-A3A5ABE48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5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0C57-C345-4265-BC77-A3A5ABE480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7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0C57-C345-4265-BC77-A3A5ABE480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4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0C57-C345-4265-BC77-A3A5ABE480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6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0C57-C345-4265-BC77-A3A5ABE480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153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CB82F0-8749-4512-933E-85F97C7F815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814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CB82F0-8749-4512-933E-85F97C7F815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952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CB82F0-8749-4512-933E-85F97C7F815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93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jpe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image" Target="../media/image13.jpeg"/><Relationship Id="rId5" Type="http://schemas.openxmlformats.org/officeDocument/2006/relationships/image" Target="../media/image4.emf"/><Relationship Id="rId10" Type="http://schemas.openxmlformats.org/officeDocument/2006/relationships/image" Target="../media/image12.jpeg"/><Relationship Id="rId4" Type="http://schemas.openxmlformats.org/officeDocument/2006/relationships/image" Target="../media/image6.emf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20.jpeg"/><Relationship Id="rId3" Type="http://schemas.openxmlformats.org/officeDocument/2006/relationships/image" Target="../media/image6.emf"/><Relationship Id="rId7" Type="http://schemas.openxmlformats.org/officeDocument/2006/relationships/image" Target="../media/image2.emf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jpeg"/><Relationship Id="rId5" Type="http://schemas.openxmlformats.org/officeDocument/2006/relationships/image" Target="../media/image3.emf"/><Relationship Id="rId1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4.emf"/><Relationship Id="rId9" Type="http://schemas.openxmlformats.org/officeDocument/2006/relationships/image" Target="../media/image16.jpeg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23.png"/><Relationship Id="rId5" Type="http://schemas.openxmlformats.org/officeDocument/2006/relationships/image" Target="../media/image22.emf"/><Relationship Id="rId10" Type="http://schemas.openxmlformats.org/officeDocument/2006/relationships/image" Target="../media/image9.png"/><Relationship Id="rId4" Type="http://schemas.openxmlformats.org/officeDocument/2006/relationships/image" Target="../media/image6.emf"/><Relationship Id="rId9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emf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26.png"/><Relationship Id="rId4" Type="http://schemas.openxmlformats.org/officeDocument/2006/relationships/image" Target="../media/image5.emf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jpeg"/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image" Target="../media/image29.jpeg"/><Relationship Id="rId5" Type="http://schemas.openxmlformats.org/officeDocument/2006/relationships/image" Target="../media/image3.emf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6.emf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7.jpeg"/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image" Target="../media/image35.png"/><Relationship Id="rId5" Type="http://schemas.openxmlformats.org/officeDocument/2006/relationships/image" Target="../media/image9.png"/><Relationship Id="rId10" Type="http://schemas.openxmlformats.org/officeDocument/2006/relationships/image" Target="../media/image34.jpeg"/><Relationship Id="rId4" Type="http://schemas.openxmlformats.org/officeDocument/2006/relationships/image" Target="../media/image6.emf"/><Relationship Id="rId9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image" Target="../media/image39.jpeg"/><Relationship Id="rId5" Type="http://schemas.openxmlformats.org/officeDocument/2006/relationships/image" Target="../media/image9.png"/><Relationship Id="rId10" Type="http://schemas.openxmlformats.org/officeDocument/2006/relationships/image" Target="../media/image38.jpeg"/><Relationship Id="rId4" Type="http://schemas.openxmlformats.org/officeDocument/2006/relationships/image" Target="../media/image6.emf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³Ð¾Ð´ Ð´Ð¾Ð±ÑÐ¾Ð²Ð¾Ð»ÑÑÐ°">
            <a:extLst>
              <a:ext uri="{FF2B5EF4-FFF2-40B4-BE49-F238E27FC236}">
                <a16:creationId xmlns:a16="http://schemas.microsoft.com/office/drawing/2014/main" id="{D6D25187-6435-4B00-94A6-D8CA078B7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0438" y="4392368"/>
            <a:ext cx="2230417" cy="24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961" y="-231199"/>
            <a:ext cx="2856256" cy="3873552"/>
          </a:xfrm>
          <a:prstGeom prst="rect">
            <a:avLst/>
          </a:prstGeom>
        </p:spPr>
      </p:pic>
      <p:pic>
        <p:nvPicPr>
          <p:cNvPr id="39" name="Изображение 22"/>
          <p:cNvPicPr>
            <a:picLocks noChangeAspect="1"/>
          </p:cNvPicPr>
          <p:nvPr/>
        </p:nvPicPr>
        <p:blipFill>
          <a:blip r:embed="rId5" cstate="email">
            <a:alphaModFix amt="80000"/>
            <a:duotone>
              <a:prstClr val="black"/>
              <a:srgbClr val="14867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93" y="2152503"/>
            <a:ext cx="282620" cy="384549"/>
          </a:xfrm>
          <a:prstGeom prst="rect">
            <a:avLst/>
          </a:prstGeom>
        </p:spPr>
      </p:pic>
      <p:pic>
        <p:nvPicPr>
          <p:cNvPr id="38" name="Изображение 22"/>
          <p:cNvPicPr>
            <a:picLocks noChangeAspect="1"/>
          </p:cNvPicPr>
          <p:nvPr/>
        </p:nvPicPr>
        <p:blipFill>
          <a:blip r:embed="rId5" cstate="email">
            <a:alphaModFix amt="80000"/>
            <a:duotone>
              <a:prstClr val="black"/>
              <a:srgbClr val="14867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65" y="3121255"/>
            <a:ext cx="282620" cy="384549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6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64" y="3663149"/>
            <a:ext cx="2521779" cy="3424928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252" y="2529175"/>
            <a:ext cx="1732023" cy="2356686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7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831" y="896576"/>
            <a:ext cx="2609402" cy="3529558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0411" y="-209377"/>
            <a:ext cx="10596310" cy="115502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25706" y="160639"/>
            <a:ext cx="0" cy="439629"/>
          </a:xfrm>
          <a:prstGeom prst="line">
            <a:avLst/>
          </a:prstGeom>
          <a:ln w="19050" cmpd="sng">
            <a:solidFill>
              <a:srgbClr val="4167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34778" y="26076"/>
            <a:ext cx="5713294" cy="692115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148678"/>
                </a:solidFill>
                <a:latin typeface="Open Sans Semibold"/>
                <a:cs typeface="Open Sans Semibold"/>
              </a:rPr>
              <a:t>О МЕРОПРИЯТИИ</a:t>
            </a:r>
            <a:endParaRPr lang="ru-RU" sz="1800" dirty="0">
              <a:solidFill>
                <a:srgbClr val="148678"/>
              </a:solidFill>
              <a:latin typeface="Open Sans Semibold"/>
              <a:cs typeface="Open Sans Semibold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29131" y="131610"/>
            <a:ext cx="611745" cy="4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2E0D0A"/>
                </a:solidFill>
                <a:latin typeface="Open Sans Semibold"/>
                <a:cs typeface="Open Sans Semibold"/>
              </a:rPr>
              <a:t>2</a:t>
            </a:r>
            <a:endParaRPr lang="ru-RU" sz="1600" dirty="0">
              <a:solidFill>
                <a:srgbClr val="2E0D0A"/>
              </a:solidFill>
              <a:latin typeface="Open Sans Semibold"/>
              <a:cs typeface="Open Sans Semibold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88606" y="1922104"/>
            <a:ext cx="4122530" cy="4478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>
              <a:solidFill>
                <a:srgbClr val="41671F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Организация летних лагерей для эковолонтёров на ООПТ Российской Федерации</a:t>
            </a:r>
            <a:endParaRPr lang="ru-RU" sz="1100" dirty="0">
              <a:solidFill>
                <a:srgbClr val="148678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endParaRPr lang="ru-RU" sz="1100" dirty="0">
              <a:solidFill>
                <a:srgbClr val="148678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Масштабное природоохранное мероприятие по благоустройству и очистке ООПТ РФ и профессиональному обучению волонтёров проводимое в 2018 году в рамках Года добровольца (волонтёра)</a:t>
            </a:r>
          </a:p>
          <a:p>
            <a:pPr marL="0" indent="0">
              <a:buNone/>
            </a:pPr>
            <a:endParaRPr lang="ru-RU" sz="1600" dirty="0">
              <a:solidFill>
                <a:srgbClr val="148678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Большой вклад природного богатства России в экологический баланс планеты</a:t>
            </a:r>
          </a:p>
          <a:p>
            <a:pPr marL="0" indent="0">
              <a:buNone/>
            </a:pPr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3011" y="2059323"/>
            <a:ext cx="611745" cy="4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>
              <a:solidFill>
                <a:srgbClr val="2E0D0A"/>
              </a:solidFill>
              <a:latin typeface="Open Sans Semibold"/>
              <a:cs typeface="Open Sans Semibold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70212" y="3044814"/>
            <a:ext cx="611745" cy="4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>
              <a:solidFill>
                <a:srgbClr val="2E0D0A"/>
              </a:solidFill>
              <a:latin typeface="Open Sans Semibold"/>
              <a:cs typeface="Open Sans Semibold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70213" y="4410834"/>
            <a:ext cx="611745" cy="4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>
              <a:solidFill>
                <a:srgbClr val="2E0D0A"/>
              </a:solidFill>
              <a:latin typeface="Open Sans Semibold"/>
              <a:cs typeface="Open Sans Semibold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248592" y="3428852"/>
            <a:ext cx="2491940" cy="942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200" b="1" dirty="0">
                <a:solidFill>
                  <a:schemeClr val="bg1"/>
                </a:solidFill>
                <a:latin typeface="PT Sans Narrow"/>
                <a:cs typeface="Open Sans Semibold"/>
              </a:rPr>
              <a:t>ИЮЛЬ  —  </a:t>
            </a:r>
          </a:p>
          <a:p>
            <a:pPr algn="l">
              <a:lnSpc>
                <a:spcPct val="120000"/>
              </a:lnSpc>
            </a:pPr>
            <a:r>
              <a:rPr lang="ru-RU" sz="1200" b="1" dirty="0">
                <a:solidFill>
                  <a:schemeClr val="bg1"/>
                </a:solidFill>
                <a:latin typeface="PT Sans Narrow"/>
                <a:cs typeface="Open Sans Semibold"/>
              </a:rPr>
              <a:t>АВГУСТ 2018</a:t>
            </a:r>
            <a:endParaRPr lang="ru-RU" sz="1200" dirty="0">
              <a:solidFill>
                <a:schemeClr val="bg1"/>
              </a:solidFill>
              <a:latin typeface="PT Sans Narrow"/>
              <a:cs typeface="Open Sans Semi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14480" y="1661611"/>
            <a:ext cx="206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T Sans Narrow"/>
                <a:cs typeface="Open Sans Light"/>
              </a:rPr>
              <a:t>Всероссийский лагерь эковолонтёров</a:t>
            </a:r>
          </a:p>
        </p:txBody>
      </p:sp>
      <p:pic>
        <p:nvPicPr>
          <p:cNvPr id="44" name="Изображение 22"/>
          <p:cNvPicPr>
            <a:picLocks noChangeAspect="1"/>
          </p:cNvPicPr>
          <p:nvPr/>
        </p:nvPicPr>
        <p:blipFill>
          <a:blip r:embed="rId5" cstate="email">
            <a:alphaModFix amt="80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10" y="4906278"/>
            <a:ext cx="282620" cy="384549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9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048" y="2813609"/>
            <a:ext cx="1174723" cy="159641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A91D10-5DF5-45A8-B161-8A919E2A2BC5}"/>
              </a:ext>
            </a:extLst>
          </p:cNvPr>
          <p:cNvSpPr/>
          <p:nvPr/>
        </p:nvSpPr>
        <p:spPr>
          <a:xfrm>
            <a:off x="6480533" y="2467100"/>
            <a:ext cx="176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ighlight>
                  <a:srgbClr val="DDC764"/>
                </a:highlight>
                <a:latin typeface="PT Sans Narrow"/>
                <a:cs typeface="Open Sans Light"/>
              </a:rPr>
              <a:t>«ЭКОДЕМИЯ»</a:t>
            </a:r>
          </a:p>
        </p:txBody>
      </p:sp>
      <p:pic>
        <p:nvPicPr>
          <p:cNvPr id="4" name="Picture 2" descr="ÐÐ°ÑÑÐ¸Ð½ÐºÐ¸ Ð¿Ð¾ Ð·Ð°Ð¿ÑÐ¾ÑÑ ÑÐ¾Ð²Ð° ÑÐ¸Ð¼Ð²Ð¾Ð» Ð¼ÑÐ´ÑÐ¾ÑÑÐ¸ Ð¸ Ð·Ð½Ð°Ð½Ð¸Ð¹">
            <a:extLst>
              <a:ext uri="{FF2B5EF4-FFF2-40B4-BE49-F238E27FC236}">
                <a16:creationId xmlns:a16="http://schemas.microsoft.com/office/drawing/2014/main" id="{6B45B5E3-3E83-40B3-8597-C04E9ED40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5864" y="1023144"/>
            <a:ext cx="980210" cy="136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E3292D-39BB-438C-AD4C-D1A95295FF5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07" y="-84299"/>
            <a:ext cx="634448" cy="7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3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Изображение 17"/>
          <p:cNvPicPr>
            <a:picLocks noChangeAspect="1"/>
          </p:cNvPicPr>
          <p:nvPr/>
        </p:nvPicPr>
        <p:blipFill>
          <a:blip r:embed="rId3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861" y="1200418"/>
            <a:ext cx="1152847" cy="1563451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0411" y="-209377"/>
            <a:ext cx="10596310" cy="11550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25706" y="160639"/>
            <a:ext cx="0" cy="439629"/>
          </a:xfrm>
          <a:prstGeom prst="line">
            <a:avLst/>
          </a:prstGeom>
          <a:ln w="19050" cmpd="sng">
            <a:solidFill>
              <a:srgbClr val="4167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34778" y="26076"/>
            <a:ext cx="5713294" cy="692115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148678"/>
                </a:solidFill>
                <a:latin typeface="Open Sans Semibold"/>
                <a:cs typeface="Open Sans Semibold"/>
              </a:rPr>
              <a:t>ПЛОЩАДКИ ПРОВЕДЕНИЯ</a:t>
            </a:r>
            <a:endParaRPr lang="ru-RU" sz="1800" dirty="0">
              <a:solidFill>
                <a:srgbClr val="148678"/>
              </a:solidFill>
              <a:latin typeface="Open Sans Semibold"/>
              <a:cs typeface="Open Sans Semibold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29131" y="131610"/>
            <a:ext cx="611745" cy="4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2E0D0A"/>
                </a:solidFill>
                <a:latin typeface="Open Sans Semibold"/>
                <a:cs typeface="Open Sans Semibold"/>
              </a:rPr>
              <a:t>3</a:t>
            </a:r>
            <a:endParaRPr lang="ru-RU" sz="1600" dirty="0">
              <a:solidFill>
                <a:srgbClr val="2E0D0A"/>
              </a:solidFill>
              <a:latin typeface="Open Sans Semibold"/>
              <a:cs typeface="Open Sans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997" y="965604"/>
            <a:ext cx="7265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24446"/>
                </a:solidFill>
                <a:latin typeface="PT Sans Narrow"/>
                <a:cs typeface="PT Sans Narrow"/>
              </a:rPr>
              <a:t>Базовый лагерь: Прибайкальский национальный парк</a:t>
            </a:r>
          </a:p>
          <a:p>
            <a:endParaRPr lang="ru-RU" b="1" dirty="0">
              <a:solidFill>
                <a:srgbClr val="524446"/>
              </a:solidFill>
              <a:latin typeface="PT Sans Narrow"/>
              <a:cs typeface="PT Sans Narrow"/>
            </a:endParaRPr>
          </a:p>
          <a:p>
            <a:pPr algn="r"/>
            <a:r>
              <a:rPr lang="ru-RU" sz="1400" i="1" dirty="0">
                <a:solidFill>
                  <a:srgbClr val="524446"/>
                </a:solidFill>
              </a:rPr>
              <a:t>Байкальский край</a:t>
            </a:r>
          </a:p>
          <a:p>
            <a:pPr algn="r"/>
            <a:r>
              <a:rPr lang="ru-RU" sz="1400" i="1" dirty="0">
                <a:solidFill>
                  <a:srgbClr val="524446"/>
                </a:solidFill>
              </a:rPr>
              <a:t>Иркутская область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13557" y="1915198"/>
            <a:ext cx="3724277" cy="2019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485626" y="3148253"/>
            <a:ext cx="978947" cy="1008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>
                <a:solidFill>
                  <a:schemeClr val="bg1"/>
                </a:solidFill>
                <a:latin typeface="Open Sans Semibold"/>
                <a:cs typeface="Open Sans Semibold"/>
              </a:rPr>
              <a:t>53</a:t>
            </a:r>
            <a:endParaRPr lang="ru-RU" sz="88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6693912" y="3447049"/>
            <a:ext cx="852419" cy="89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>
                <a:solidFill>
                  <a:schemeClr val="bg1"/>
                </a:solidFill>
                <a:latin typeface="Open Sans Semibold"/>
                <a:cs typeface="Open Sans Semibold"/>
              </a:rPr>
              <a:t>41</a:t>
            </a:r>
            <a:endParaRPr lang="ru-RU" sz="88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8091611" y="4283527"/>
            <a:ext cx="505495" cy="42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>
                <a:solidFill>
                  <a:schemeClr val="bg1"/>
                </a:solidFill>
                <a:latin typeface="Open Sans Semibold"/>
                <a:cs typeface="Open Sans Semibold"/>
              </a:rPr>
              <a:t>4</a:t>
            </a:r>
            <a:endParaRPr lang="ru-RU" sz="88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pic>
        <p:nvPicPr>
          <p:cNvPr id="75" name="Изображение 15"/>
          <p:cNvPicPr>
            <a:picLocks noChangeAspect="1"/>
          </p:cNvPicPr>
          <p:nvPr/>
        </p:nvPicPr>
        <p:blipFill>
          <a:blip r:embed="rId5" cstate="email">
            <a:alphaModFix amt="82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734" y="2969775"/>
            <a:ext cx="1097428" cy="1490460"/>
          </a:xfrm>
          <a:prstGeom prst="rect">
            <a:avLst/>
          </a:prstGeom>
        </p:spPr>
      </p:pic>
      <p:pic>
        <p:nvPicPr>
          <p:cNvPr id="79" name="Изображение 16"/>
          <p:cNvPicPr>
            <a:picLocks noChangeAspect="1"/>
          </p:cNvPicPr>
          <p:nvPr/>
        </p:nvPicPr>
        <p:blipFill>
          <a:blip r:embed="rId5" cstate="email">
            <a:alphaModFix amt="82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700" y="2120425"/>
            <a:ext cx="579765" cy="787402"/>
          </a:xfrm>
          <a:prstGeom prst="rect">
            <a:avLst/>
          </a:prstGeom>
        </p:spPr>
      </p:pic>
      <p:sp>
        <p:nvSpPr>
          <p:cNvPr id="81" name="Подзаголовок 2"/>
          <p:cNvSpPr txBox="1">
            <a:spLocks/>
          </p:cNvSpPr>
          <p:nvPr/>
        </p:nvSpPr>
        <p:spPr>
          <a:xfrm>
            <a:off x="883653" y="1660665"/>
            <a:ext cx="4312796" cy="3217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dirty="0">
                <a:solidFill>
                  <a:srgbClr val="148678"/>
                </a:solidFill>
                <a:latin typeface="Open Sans Light"/>
                <a:cs typeface="Open Sans Light"/>
              </a:rPr>
              <a:t>Для размещения участников Эколагеря будет создан и благоустроен базовый лагерь на 90 человек</a:t>
            </a:r>
          </a:p>
          <a:p>
            <a:pPr marL="0" indent="0">
              <a:buNone/>
            </a:pPr>
            <a:endParaRPr lang="ru-RU" sz="1700" dirty="0">
              <a:solidFill>
                <a:srgbClr val="148678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r>
              <a:rPr lang="ru-RU" sz="1700" dirty="0">
                <a:solidFill>
                  <a:srgbClr val="148678"/>
                </a:solidFill>
                <a:latin typeface="Open Sans Light"/>
                <a:cs typeface="Open Sans Light"/>
              </a:rPr>
              <a:t>Общее количество участников: </a:t>
            </a:r>
          </a:p>
          <a:p>
            <a:pPr marL="0" indent="0">
              <a:buNone/>
            </a:pPr>
            <a:r>
              <a:rPr lang="ru-RU" sz="1700" dirty="0">
                <a:solidFill>
                  <a:srgbClr val="148678"/>
                </a:solidFill>
                <a:latin typeface="Open Sans Light"/>
                <a:cs typeface="Open Sans Light"/>
              </a:rPr>
              <a:t>450 человек</a:t>
            </a:r>
          </a:p>
          <a:p>
            <a:pPr marL="0" indent="0">
              <a:buNone/>
            </a:pPr>
            <a:endParaRPr lang="ru-RU" sz="1700" dirty="0">
              <a:solidFill>
                <a:srgbClr val="148678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r>
              <a:rPr lang="ru-RU" sz="1700" dirty="0">
                <a:solidFill>
                  <a:srgbClr val="148678"/>
                </a:solidFill>
                <a:latin typeface="Open Sans Light"/>
                <a:cs typeface="Open Sans Light"/>
              </a:rPr>
              <a:t>Общее количество смен: </a:t>
            </a:r>
          </a:p>
          <a:p>
            <a:pPr marL="0" indent="0">
              <a:buNone/>
            </a:pPr>
            <a:r>
              <a:rPr lang="ru-RU" sz="1700" dirty="0">
                <a:solidFill>
                  <a:srgbClr val="148678"/>
                </a:solidFill>
                <a:latin typeface="Open Sans Light"/>
                <a:cs typeface="Open Sans Light"/>
              </a:rPr>
              <a:t>5 смен</a:t>
            </a:r>
          </a:p>
          <a:p>
            <a:pPr marL="0" indent="0">
              <a:buNone/>
            </a:pPr>
            <a:endParaRPr lang="ru-RU" sz="1700" dirty="0">
              <a:solidFill>
                <a:srgbClr val="148678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r>
              <a:rPr lang="ru-RU" sz="1700" dirty="0">
                <a:solidFill>
                  <a:srgbClr val="148678"/>
                </a:solidFill>
                <a:latin typeface="Open Sans Light"/>
                <a:cs typeface="Open Sans Light"/>
              </a:rPr>
              <a:t>Даты:</a:t>
            </a:r>
          </a:p>
          <a:p>
            <a:pPr marL="0" indent="0">
              <a:buNone/>
            </a:pPr>
            <a:r>
              <a:rPr lang="ru-RU" sz="1700" dirty="0">
                <a:solidFill>
                  <a:srgbClr val="148678"/>
                </a:solidFill>
                <a:latin typeface="Open Sans Light"/>
                <a:cs typeface="Open Sans Light"/>
              </a:rPr>
              <a:t>30 июля – 9 сентября</a:t>
            </a:r>
          </a:p>
          <a:p>
            <a:pPr marL="0" indent="0">
              <a:buNone/>
            </a:pPr>
            <a:r>
              <a:rPr lang="ru-RU" sz="1700" dirty="0">
                <a:solidFill>
                  <a:srgbClr val="148678"/>
                </a:solidFill>
                <a:latin typeface="Open Sans Light"/>
                <a:cs typeface="Open Sans Ligh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41671F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</p:txBody>
      </p:sp>
      <p:pic>
        <p:nvPicPr>
          <p:cNvPr id="86" name="Изображение 21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18" y="1663908"/>
            <a:ext cx="328324" cy="44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Picture 14" descr="ÐÐ°ÑÑÐ¸Ð½ÐºÐ¸ Ð¿Ð¾ Ð·Ð°Ð¿ÑÐ¾ÑÑ Ð»Ð°Ð³ÐµÑÑ png">
            <a:extLst>
              <a:ext uri="{FF2B5EF4-FFF2-40B4-BE49-F238E27FC236}">
                <a16:creationId xmlns:a16="http://schemas.microsoft.com/office/drawing/2014/main" id="{617990C7-20D6-416E-BF12-8F11706FA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88011"/>
              </a:clrFrom>
              <a:clrTo>
                <a:srgbClr val="F88011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860" y="1504518"/>
            <a:ext cx="1097219" cy="7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099487E-95F2-4082-B88B-3BF56B4C4E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07" y="-84299"/>
            <a:ext cx="634448" cy="710664"/>
          </a:xfrm>
          <a:prstGeom prst="rect">
            <a:avLst/>
          </a:prstGeom>
        </p:spPr>
      </p:pic>
      <p:pic>
        <p:nvPicPr>
          <p:cNvPr id="23" name="Изображение 21">
            <a:extLst>
              <a:ext uri="{FF2B5EF4-FFF2-40B4-BE49-F238E27FC236}">
                <a16:creationId xmlns:a16="http://schemas.microsoft.com/office/drawing/2014/main" id="{AEA7C45F-4E68-47BD-B615-E408A373DF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95" y="2414934"/>
            <a:ext cx="328324" cy="44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Изображение 21">
            <a:extLst>
              <a:ext uri="{FF2B5EF4-FFF2-40B4-BE49-F238E27FC236}">
                <a16:creationId xmlns:a16="http://schemas.microsoft.com/office/drawing/2014/main" id="{DE2B2BF6-1833-43D8-862F-20604B620B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14" y="3165960"/>
            <a:ext cx="328324" cy="44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Изображение 21">
            <a:extLst>
              <a:ext uri="{FF2B5EF4-FFF2-40B4-BE49-F238E27FC236}">
                <a16:creationId xmlns:a16="http://schemas.microsoft.com/office/drawing/2014/main" id="{D60E807F-4635-4826-AB65-CEEFA11C43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48" y="3916986"/>
            <a:ext cx="328324" cy="44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65844FE8-C1E6-44FE-B062-005186EB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9" y="2361926"/>
            <a:ext cx="3362805" cy="2240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72CE1406-D213-439B-9EC3-4A860817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093" y="4573961"/>
            <a:ext cx="2104156" cy="1182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9tjVYi98XBE">
            <a:extLst>
              <a:ext uri="{FF2B5EF4-FFF2-40B4-BE49-F238E27FC236}">
                <a16:creationId xmlns:a16="http://schemas.microsoft.com/office/drawing/2014/main" id="{7F80886C-953C-4F38-84D9-20AC079A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5" y="4719419"/>
            <a:ext cx="4313370" cy="2081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 (2)">
            <a:extLst>
              <a:ext uri="{FF2B5EF4-FFF2-40B4-BE49-F238E27FC236}">
                <a16:creationId xmlns:a16="http://schemas.microsoft.com/office/drawing/2014/main" id="{C174CE4B-E95B-4831-9D02-B3EBB075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064" y="4560819"/>
            <a:ext cx="2770571" cy="22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87D1C972-A61B-49B2-BAB3-9D0A767F7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1167" y="5655616"/>
            <a:ext cx="2104156" cy="114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0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одзаголовок 2"/>
          <p:cNvSpPr txBox="1">
            <a:spLocks/>
          </p:cNvSpPr>
          <p:nvPr/>
        </p:nvSpPr>
        <p:spPr>
          <a:xfrm>
            <a:off x="877656" y="1528779"/>
            <a:ext cx="5506944" cy="458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Байкальский государственный природный биосферный заповедник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Кавказский государственный природный биосферный заповедник имени Х. Г. Шапошникова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Тебердинский государственный природный биосферный заповедник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Алтайский государственный природный биосферный заповедник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Государственный природный заповедник «Столбы»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Национальный парк «</a:t>
            </a:r>
            <a:r>
              <a:rPr lang="ru-RU" sz="1300" dirty="0" err="1">
                <a:solidFill>
                  <a:srgbClr val="148678"/>
                </a:solidFill>
                <a:latin typeface="Open Sans Light"/>
                <a:cs typeface="Open Sans Light"/>
              </a:rPr>
              <a:t>Кенозерский</a:t>
            </a: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Национальный парк «</a:t>
            </a:r>
            <a:r>
              <a:rPr lang="ru-RU" sz="1300" dirty="0" err="1">
                <a:solidFill>
                  <a:srgbClr val="148678"/>
                </a:solidFill>
                <a:latin typeface="Open Sans Light"/>
                <a:cs typeface="Open Sans Light"/>
              </a:rPr>
              <a:t>Плещеево</a:t>
            </a: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 Озеро»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Национальный парк «Приэльбрусье»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Национальный парк «</a:t>
            </a:r>
            <a:r>
              <a:rPr lang="ru-RU" sz="1300" dirty="0" err="1">
                <a:solidFill>
                  <a:srgbClr val="148678"/>
                </a:solidFill>
                <a:latin typeface="Open Sans Light"/>
                <a:cs typeface="Open Sans Light"/>
              </a:rPr>
              <a:t>Тункинский</a:t>
            </a: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Национальный парк «Забайкальский»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148678"/>
                </a:solidFill>
                <a:latin typeface="Open Sans Light"/>
                <a:cs typeface="Open Sans Light"/>
              </a:rPr>
              <a:t>Национальный парк «Кисловодский»</a:t>
            </a:r>
            <a:endParaRPr lang="ru-RU" sz="1300" dirty="0">
              <a:solidFill>
                <a:srgbClr val="41671F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41671F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0411" y="-209377"/>
            <a:ext cx="10596310" cy="11550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25706" y="160639"/>
            <a:ext cx="0" cy="439629"/>
          </a:xfrm>
          <a:prstGeom prst="line">
            <a:avLst/>
          </a:prstGeom>
          <a:ln w="19050" cmpd="sng">
            <a:solidFill>
              <a:srgbClr val="4167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34778" y="26076"/>
            <a:ext cx="5713294" cy="692115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148678"/>
                </a:solidFill>
                <a:latin typeface="Open Sans Semibold"/>
                <a:cs typeface="Open Sans Semibold"/>
              </a:rPr>
              <a:t>ПЛОЩАДКИ ПРОВЕДЕНИЯ</a:t>
            </a:r>
            <a:endParaRPr lang="ru-RU" sz="1800" dirty="0">
              <a:solidFill>
                <a:srgbClr val="148678"/>
              </a:solidFill>
              <a:latin typeface="Open Sans Semibold"/>
              <a:cs typeface="Open Sans Semibold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29131" y="131610"/>
            <a:ext cx="611745" cy="4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2E0D0A"/>
                </a:solidFill>
                <a:latin typeface="Open Sans Semibold"/>
                <a:cs typeface="Open Sans Semibold"/>
              </a:rPr>
              <a:t>4</a:t>
            </a:r>
            <a:endParaRPr lang="ru-RU" sz="1600" dirty="0">
              <a:solidFill>
                <a:srgbClr val="2E0D0A"/>
              </a:solidFill>
              <a:latin typeface="Open Sans Semibold"/>
              <a:cs typeface="Open Sans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6295" y="1049653"/>
            <a:ext cx="700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T Sans Narrow"/>
                <a:cs typeface="PT Sans Narrow"/>
              </a:rPr>
              <a:t>Также в организации эколагерей участвуют: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13557" y="1915198"/>
            <a:ext cx="3724277" cy="2019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485626" y="3148253"/>
            <a:ext cx="978947" cy="1008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>
                <a:solidFill>
                  <a:schemeClr val="bg1"/>
                </a:solidFill>
                <a:latin typeface="Open Sans Semibold"/>
                <a:cs typeface="Open Sans Semibold"/>
              </a:rPr>
              <a:t>53</a:t>
            </a:r>
            <a:endParaRPr lang="ru-RU" sz="88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6693912" y="3447049"/>
            <a:ext cx="852419" cy="89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>
                <a:solidFill>
                  <a:schemeClr val="bg1"/>
                </a:solidFill>
                <a:latin typeface="Open Sans Semibold"/>
                <a:cs typeface="Open Sans Semibold"/>
              </a:rPr>
              <a:t>41</a:t>
            </a:r>
            <a:endParaRPr lang="ru-RU" sz="88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8091611" y="4283527"/>
            <a:ext cx="505495" cy="42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>
                <a:solidFill>
                  <a:schemeClr val="bg1"/>
                </a:solidFill>
                <a:latin typeface="Open Sans Semibold"/>
                <a:cs typeface="Open Sans Semibold"/>
              </a:rPr>
              <a:t>4</a:t>
            </a:r>
            <a:endParaRPr lang="ru-RU" sz="88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pic>
        <p:nvPicPr>
          <p:cNvPr id="75" name="Изображение 15"/>
          <p:cNvPicPr>
            <a:picLocks noChangeAspect="1"/>
          </p:cNvPicPr>
          <p:nvPr/>
        </p:nvPicPr>
        <p:blipFill>
          <a:blip r:embed="rId4" cstate="email">
            <a:alphaModFix amt="82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010" y="5594575"/>
            <a:ext cx="945626" cy="1284292"/>
          </a:xfrm>
          <a:prstGeom prst="rect">
            <a:avLst/>
          </a:prstGeom>
        </p:spPr>
      </p:pic>
      <p:pic>
        <p:nvPicPr>
          <p:cNvPr id="79" name="Изображение 16"/>
          <p:cNvPicPr>
            <a:picLocks noChangeAspect="1"/>
          </p:cNvPicPr>
          <p:nvPr/>
        </p:nvPicPr>
        <p:blipFill>
          <a:blip r:embed="rId4" cstate="email">
            <a:alphaModFix amt="82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609" y="3003247"/>
            <a:ext cx="579765" cy="787402"/>
          </a:xfrm>
          <a:prstGeom prst="rect">
            <a:avLst/>
          </a:prstGeom>
        </p:spPr>
      </p:pic>
      <p:pic>
        <p:nvPicPr>
          <p:cNvPr id="86" name="Изображение 21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65" y="1004210"/>
            <a:ext cx="328324" cy="44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69BAA8E-6136-415B-99FA-87F90ADCA7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07" y="-84299"/>
            <a:ext cx="634448" cy="710664"/>
          </a:xfrm>
          <a:prstGeom prst="rect">
            <a:avLst/>
          </a:prstGeom>
        </p:spPr>
      </p:pic>
      <p:pic>
        <p:nvPicPr>
          <p:cNvPr id="19" name="Изображение 11">
            <a:extLst>
              <a:ext uri="{FF2B5EF4-FFF2-40B4-BE49-F238E27FC236}">
                <a16:creationId xmlns:a16="http://schemas.microsoft.com/office/drawing/2014/main" id="{876DABB2-C036-4A71-855B-83747E4B3B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138" y="4345801"/>
            <a:ext cx="982789" cy="1337238"/>
          </a:xfrm>
          <a:prstGeom prst="rect">
            <a:avLst/>
          </a:prstGeom>
        </p:spPr>
      </p:pic>
      <p:pic>
        <p:nvPicPr>
          <p:cNvPr id="20" name="Изображение 6">
            <a:extLst>
              <a:ext uri="{FF2B5EF4-FFF2-40B4-BE49-F238E27FC236}">
                <a16:creationId xmlns:a16="http://schemas.microsoft.com/office/drawing/2014/main" id="{4DDB42E4-AB8E-4D00-9BDF-FBFE274472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483" y="3729557"/>
            <a:ext cx="816966" cy="1107940"/>
          </a:xfrm>
          <a:prstGeom prst="rect">
            <a:avLst/>
          </a:prstGeom>
        </p:spPr>
      </p:pic>
      <p:pic>
        <p:nvPicPr>
          <p:cNvPr id="21" name="Изображение 7">
            <a:extLst>
              <a:ext uri="{FF2B5EF4-FFF2-40B4-BE49-F238E27FC236}">
                <a16:creationId xmlns:a16="http://schemas.microsoft.com/office/drawing/2014/main" id="{0B7EE3F7-FC7D-4B9F-A7B8-37E3E72C401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2900" y="5135599"/>
            <a:ext cx="1225427" cy="1657551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¿Ð»ÐµÑÐµÐµÐ²Ð¾ Ð¾Ð·ÐµÑÐ¾">
            <a:extLst>
              <a:ext uri="{FF2B5EF4-FFF2-40B4-BE49-F238E27FC236}">
                <a16:creationId xmlns:a16="http://schemas.microsoft.com/office/drawing/2014/main" id="{44B5E321-5FE4-4C6F-A1AB-82372BCF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532" y="2012254"/>
            <a:ext cx="1559449" cy="844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ÑÐ¾Ð»Ð±Ñ">
            <a:extLst>
              <a:ext uri="{FF2B5EF4-FFF2-40B4-BE49-F238E27FC236}">
                <a16:creationId xmlns:a16="http://schemas.microsoft.com/office/drawing/2014/main" id="{A1E4739B-1F4D-4BE0-942A-001D2BF8E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313" y="3340160"/>
            <a:ext cx="2402183" cy="1600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°Ð»ÑÐ°Ð¹ÑÐºÐ¸Ð¹ Ð·Ð°Ð¿Ð¾Ð²ÐµÐ´Ð½Ð¸Ðº">
            <a:extLst>
              <a:ext uri="{FF2B5EF4-FFF2-40B4-BE49-F238E27FC236}">
                <a16:creationId xmlns:a16="http://schemas.microsoft.com/office/drawing/2014/main" id="{BFEE3631-5FE1-4B2B-86A4-763FF811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834" y="4963159"/>
            <a:ext cx="3613367" cy="181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ºÐµÐ½Ð¾Ð·ÐµÑÑÐºÐ¸Ð¹ Ð¿Ð°ÑÐº">
            <a:extLst>
              <a:ext uri="{FF2B5EF4-FFF2-40B4-BE49-F238E27FC236}">
                <a16:creationId xmlns:a16="http://schemas.microsoft.com/office/drawing/2014/main" id="{B9F9059B-7DF3-4353-BA4E-11B4036B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603" y="2295591"/>
            <a:ext cx="2102191" cy="1584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½Ð°ÑÐ¸Ð¾Ð½Ð°Ð»ÑÐ½ÑÐ¹ Ð¿Ð°ÑÐº Ð¿ÑÐ¸ÑÐ»ÑÐ±ÑÑÑÑÐµ">
            <a:extLst>
              <a:ext uri="{FF2B5EF4-FFF2-40B4-BE49-F238E27FC236}">
                <a16:creationId xmlns:a16="http://schemas.microsoft.com/office/drawing/2014/main" id="{71192583-377E-4EDF-A75D-04B3AC13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127" y="4963159"/>
            <a:ext cx="3304229" cy="1835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Изображение 17"/>
          <p:cNvPicPr>
            <a:picLocks noChangeAspect="1"/>
          </p:cNvPicPr>
          <p:nvPr/>
        </p:nvPicPr>
        <p:blipFill>
          <a:blip r:embed="rId7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799" y="3953188"/>
            <a:ext cx="1386353" cy="1880123"/>
          </a:xfrm>
          <a:prstGeom prst="rect">
            <a:avLst/>
          </a:prstGeom>
        </p:spPr>
      </p:pic>
      <p:pic>
        <p:nvPicPr>
          <p:cNvPr id="27" name="Изображение 12">
            <a:extLst>
              <a:ext uri="{FF2B5EF4-FFF2-40B4-BE49-F238E27FC236}">
                <a16:creationId xmlns:a16="http://schemas.microsoft.com/office/drawing/2014/main" id="{5A9A3D6A-4453-47E5-A424-20DFE69E930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106" y="5230065"/>
            <a:ext cx="1101069" cy="1496326"/>
          </a:xfrm>
          <a:prstGeom prst="rect">
            <a:avLst/>
          </a:prstGeom>
        </p:spPr>
      </p:pic>
      <p:pic>
        <p:nvPicPr>
          <p:cNvPr id="28" name="Picture 14" descr="ÐÐ°ÑÑÐ¸Ð½ÐºÐ¸ Ð¿Ð¾ Ð·Ð°Ð¿ÑÐ¾ÑÑ Ð»Ð°Ð³ÐµÑÑ png">
            <a:extLst>
              <a:ext uri="{FF2B5EF4-FFF2-40B4-BE49-F238E27FC236}">
                <a16:creationId xmlns:a16="http://schemas.microsoft.com/office/drawing/2014/main" id="{2F9796C4-8065-49F7-A536-85D1E3810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88011"/>
              </a:clrFrom>
              <a:clrTo>
                <a:srgbClr val="F88011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716" y="986124"/>
            <a:ext cx="1195799" cy="86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EEFAA3B-732E-475F-89FF-32478C472B2F}"/>
              </a:ext>
            </a:extLst>
          </p:cNvPr>
          <p:cNvSpPr txBox="1"/>
          <p:nvPr/>
        </p:nvSpPr>
        <p:spPr>
          <a:xfrm>
            <a:off x="5868881" y="1840797"/>
            <a:ext cx="3029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rgbClr val="524446"/>
                </a:solidFill>
              </a:rPr>
              <a:t>Июль-август 2018</a:t>
            </a:r>
          </a:p>
        </p:txBody>
      </p:sp>
    </p:spTree>
    <p:extLst>
      <p:ext uri="{BB962C8B-B14F-4D97-AF65-F5344CB8AC3E}">
        <p14:creationId xmlns:p14="http://schemas.microsoft.com/office/powerpoint/2010/main" val="340104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Изображение 18"/>
          <p:cNvPicPr>
            <a:picLocks noChangeAspect="1"/>
          </p:cNvPicPr>
          <p:nvPr/>
        </p:nvPicPr>
        <p:blipFill>
          <a:blip r:embed="rId3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5436"/>
            <a:ext cx="1151679" cy="1567039"/>
          </a:xfrm>
          <a:prstGeom prst="rect">
            <a:avLst/>
          </a:prstGeom>
        </p:spPr>
      </p:pic>
      <p:sp>
        <p:nvSpPr>
          <p:cNvPr id="91" name="Подзаголовок 2"/>
          <p:cNvSpPr txBox="1">
            <a:spLocks/>
          </p:cNvSpPr>
          <p:nvPr/>
        </p:nvSpPr>
        <p:spPr>
          <a:xfrm>
            <a:off x="876032" y="2534804"/>
            <a:ext cx="5240690" cy="3565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Волонтёры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48678"/>
              </a:solidFill>
              <a:latin typeface="Open Sans Light"/>
              <a:cs typeface="Open Sans Light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Представители Министерства природных ресурсов и экологии Российской Федерации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48678"/>
              </a:solidFill>
              <a:latin typeface="Open Sans Light"/>
              <a:cs typeface="Open Sans Light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Представители региональных органов власти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48678"/>
              </a:solidFill>
              <a:latin typeface="Open Sans Light"/>
              <a:cs typeface="Open Sans Light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Эксперты в области экологического просвещения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48678"/>
              </a:solidFill>
              <a:latin typeface="Open Sans Light"/>
              <a:cs typeface="Open Sans Light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Медийные личности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  <a:p>
            <a:pPr marL="0" indent="0">
              <a:buClr>
                <a:schemeClr val="bg1"/>
              </a:buClr>
              <a:buNone/>
            </a:pPr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43531" y="619146"/>
            <a:ext cx="536818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0" b="1" i="1" spc="-300" dirty="0">
                <a:solidFill>
                  <a:srgbClr val="B66661"/>
                </a:solidFill>
                <a:latin typeface="+mj-lt"/>
                <a:ea typeface="Open Sans Condensed" panose="020B0806030504020204" pitchFamily="34" charset="0"/>
                <a:cs typeface="Calibri" panose="020F0502020204030204" pitchFamily="34" charset="0"/>
              </a:rPr>
              <a:t>1500</a:t>
            </a:r>
            <a:endParaRPr lang="ru-RU" sz="17500" i="1" spc="-300" dirty="0">
              <a:solidFill>
                <a:srgbClr val="B66661"/>
              </a:solidFill>
              <a:latin typeface="+mj-lt"/>
              <a:ea typeface="Open Sans Condensed" panose="020B08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0411" y="-209377"/>
            <a:ext cx="10596310" cy="115502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49" y="122539"/>
            <a:ext cx="452549" cy="62043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25706" y="160639"/>
            <a:ext cx="0" cy="439629"/>
          </a:xfrm>
          <a:prstGeom prst="line">
            <a:avLst/>
          </a:prstGeom>
          <a:ln w="19050" cmpd="sng">
            <a:solidFill>
              <a:srgbClr val="4167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34777" y="26076"/>
            <a:ext cx="6402723" cy="716893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41671F"/>
                </a:solidFill>
                <a:latin typeface="Open Sans Semibold"/>
                <a:cs typeface="Open Sans Semibold"/>
              </a:rPr>
              <a:t>ПЛАН МЕРОПРИЯТИЙ, ИСПОЛНЕНИЕ В </a:t>
            </a:r>
            <a:r>
              <a:rPr lang="en-US" sz="1800" b="1" dirty="0">
                <a:solidFill>
                  <a:srgbClr val="41671F"/>
                </a:solidFill>
                <a:latin typeface="Open Sans Semibold"/>
                <a:cs typeface="Open Sans Semibold"/>
              </a:rPr>
              <a:t>I </a:t>
            </a:r>
            <a:r>
              <a:rPr lang="ru-RU" sz="1800" b="1" dirty="0">
                <a:solidFill>
                  <a:srgbClr val="41671F"/>
                </a:solidFill>
                <a:latin typeface="Open Sans Semibold"/>
                <a:cs typeface="Open Sans Semibold"/>
              </a:rPr>
              <a:t>ПОЛУГОДИИ </a:t>
            </a:r>
            <a:endParaRPr lang="ru-RU" sz="1800" dirty="0">
              <a:solidFill>
                <a:srgbClr val="41671F"/>
              </a:solidFill>
              <a:latin typeface="Open Sans Semibold"/>
              <a:cs typeface="Open Sans Semibold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29131" y="131610"/>
            <a:ext cx="611745" cy="4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2E0D0A"/>
                </a:solidFill>
                <a:latin typeface="Open Sans Semibold"/>
                <a:cs typeface="Open Sans Semibold"/>
              </a:rPr>
              <a:t>4</a:t>
            </a:r>
            <a:endParaRPr lang="ru-RU" sz="1600" dirty="0">
              <a:solidFill>
                <a:srgbClr val="2E0D0A"/>
              </a:solidFill>
              <a:latin typeface="Open Sans Semibold"/>
              <a:cs typeface="Open Sans Semibold"/>
            </a:endParaRPr>
          </a:p>
        </p:txBody>
      </p:sp>
      <p:pic>
        <p:nvPicPr>
          <p:cNvPr id="51" name="Изображение 3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0411" y="-209377"/>
            <a:ext cx="10596310" cy="1155021"/>
          </a:xfrm>
          <a:prstGeom prst="rect">
            <a:avLst/>
          </a:prstGeom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1525706" y="160639"/>
            <a:ext cx="0" cy="439629"/>
          </a:xfrm>
          <a:prstGeom prst="line">
            <a:avLst/>
          </a:prstGeom>
          <a:ln w="19050" cmpd="sng">
            <a:solidFill>
              <a:srgbClr val="4167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Заголовок 1"/>
          <p:cNvSpPr txBox="1">
            <a:spLocks/>
          </p:cNvSpPr>
          <p:nvPr/>
        </p:nvSpPr>
        <p:spPr>
          <a:xfrm>
            <a:off x="1534777" y="26076"/>
            <a:ext cx="6402723" cy="716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148678"/>
                </a:solidFill>
                <a:latin typeface="Open Sans Semibold"/>
                <a:cs typeface="Open Sans Semibold"/>
              </a:rPr>
              <a:t>УЧАСТНИКИ</a:t>
            </a:r>
            <a:endParaRPr lang="ru-RU" sz="1800" dirty="0">
              <a:solidFill>
                <a:srgbClr val="148678"/>
              </a:solidFill>
              <a:latin typeface="Open Sans Semibold"/>
              <a:cs typeface="Open Sans Semibold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8329131" y="131610"/>
            <a:ext cx="611745" cy="4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2E0D0A"/>
                </a:solidFill>
                <a:latin typeface="Open Sans Semibold"/>
                <a:cs typeface="Open Sans Semibold"/>
              </a:rPr>
              <a:t>5</a:t>
            </a:r>
            <a:endParaRPr lang="ru-RU" sz="1600" dirty="0">
              <a:solidFill>
                <a:srgbClr val="2E0D0A"/>
              </a:solidFill>
              <a:latin typeface="Open Sans Semibold"/>
              <a:cs typeface="Open Sans Semibold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60472" y="2778651"/>
            <a:ext cx="22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>
                <a:solidFill>
                  <a:srgbClr val="524446"/>
                </a:solidFill>
                <a:latin typeface="Open Sans Light"/>
                <a:cs typeface="Open Sans Light"/>
              </a:rPr>
              <a:t>участников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5723303" y="5477951"/>
            <a:ext cx="252748" cy="40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88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pic>
        <p:nvPicPr>
          <p:cNvPr id="72" name="Изображение 34"/>
          <p:cNvPicPr>
            <a:picLocks noChangeAspect="1"/>
          </p:cNvPicPr>
          <p:nvPr/>
        </p:nvPicPr>
        <p:blipFill>
          <a:blip r:embed="rId6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43" y="3912276"/>
            <a:ext cx="315173" cy="426313"/>
          </a:xfrm>
          <a:prstGeom prst="rect">
            <a:avLst/>
          </a:prstGeom>
        </p:spPr>
      </p:pic>
      <p:pic>
        <p:nvPicPr>
          <p:cNvPr id="83" name="Изображение 12"/>
          <p:cNvPicPr>
            <a:picLocks noChangeAspect="1"/>
          </p:cNvPicPr>
          <p:nvPr/>
        </p:nvPicPr>
        <p:blipFill>
          <a:blip r:embed="rId7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60" y="4561113"/>
            <a:ext cx="313701" cy="426313"/>
          </a:xfrm>
          <a:prstGeom prst="rect">
            <a:avLst/>
          </a:prstGeom>
        </p:spPr>
      </p:pic>
      <p:pic>
        <p:nvPicPr>
          <p:cNvPr id="87" name="Изображение 37"/>
          <p:cNvPicPr>
            <a:picLocks noChangeAspect="1"/>
          </p:cNvPicPr>
          <p:nvPr/>
        </p:nvPicPr>
        <p:blipFill>
          <a:blip r:embed="rId8" cstate="email">
            <a:alphaModFix amt="82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74" y="5242948"/>
            <a:ext cx="322149" cy="437524"/>
          </a:xfrm>
          <a:prstGeom prst="rect">
            <a:avLst/>
          </a:prstGeom>
        </p:spPr>
      </p:pic>
      <p:pic>
        <p:nvPicPr>
          <p:cNvPr id="75" name="Изображение 37"/>
          <p:cNvPicPr>
            <a:picLocks noChangeAspect="1"/>
          </p:cNvPicPr>
          <p:nvPr/>
        </p:nvPicPr>
        <p:blipFill>
          <a:blip r:embed="rId8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60" y="2525654"/>
            <a:ext cx="338144" cy="459248"/>
          </a:xfrm>
          <a:prstGeom prst="rect">
            <a:avLst/>
          </a:prstGeom>
        </p:spPr>
      </p:pic>
      <p:pic>
        <p:nvPicPr>
          <p:cNvPr id="73" name="Изображение 35"/>
          <p:cNvPicPr>
            <a:picLocks noChangeAspect="1"/>
          </p:cNvPicPr>
          <p:nvPr/>
        </p:nvPicPr>
        <p:blipFill>
          <a:blip r:embed="rId9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43" y="3166848"/>
            <a:ext cx="318469" cy="431896"/>
          </a:xfrm>
          <a:prstGeom prst="rect">
            <a:avLst/>
          </a:prstGeom>
        </p:spPr>
      </p:pic>
      <p:pic>
        <p:nvPicPr>
          <p:cNvPr id="93" name="Изображение 21"/>
          <p:cNvPicPr>
            <a:picLocks noChangeAspect="1"/>
          </p:cNvPicPr>
          <p:nvPr/>
        </p:nvPicPr>
        <p:blipFill>
          <a:blip r:embed="rId9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297" y="3175450"/>
            <a:ext cx="1190741" cy="1614840"/>
          </a:xfrm>
          <a:prstGeom prst="rect">
            <a:avLst/>
          </a:prstGeom>
        </p:spPr>
      </p:pic>
      <p:pic>
        <p:nvPicPr>
          <p:cNvPr id="95" name="Изображение 17"/>
          <p:cNvPicPr>
            <a:picLocks noChangeAspect="1"/>
          </p:cNvPicPr>
          <p:nvPr/>
        </p:nvPicPr>
        <p:blipFill>
          <a:blip r:embed="rId8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036" y="4088771"/>
            <a:ext cx="599393" cy="814060"/>
          </a:xfrm>
          <a:prstGeom prst="rect">
            <a:avLst/>
          </a:prstGeom>
        </p:spPr>
      </p:pic>
      <p:pic>
        <p:nvPicPr>
          <p:cNvPr id="96" name="Изображение 19"/>
          <p:cNvPicPr>
            <a:picLocks noChangeAspect="1"/>
          </p:cNvPicPr>
          <p:nvPr/>
        </p:nvPicPr>
        <p:blipFill>
          <a:blip r:embed="rId8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955" y="887216"/>
            <a:ext cx="572562" cy="777619"/>
          </a:xfrm>
          <a:prstGeom prst="rect">
            <a:avLst/>
          </a:prstGeom>
        </p:spPr>
      </p:pic>
      <p:pic>
        <p:nvPicPr>
          <p:cNvPr id="97" name="Изображение 21"/>
          <p:cNvPicPr>
            <a:picLocks noChangeAspect="1"/>
          </p:cNvPicPr>
          <p:nvPr/>
        </p:nvPicPr>
        <p:blipFill>
          <a:blip r:embed="rId9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74" y="1109988"/>
            <a:ext cx="829504" cy="112494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B743D61-CE78-470E-98EB-22140EDCBF02}"/>
              </a:ext>
            </a:extLst>
          </p:cNvPr>
          <p:cNvSpPr txBox="1"/>
          <p:nvPr/>
        </p:nvSpPr>
        <p:spPr>
          <a:xfrm>
            <a:off x="4209106" y="823111"/>
            <a:ext cx="22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>
                <a:solidFill>
                  <a:srgbClr val="524446"/>
                </a:solidFill>
                <a:latin typeface="Open Sans Light"/>
                <a:cs typeface="Open Sans Light"/>
              </a:rPr>
              <a:t>более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273C89-5265-4D02-AA2D-03EA6EB4888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07" y="-84299"/>
            <a:ext cx="634448" cy="710664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23B70AA-D53D-4530-B716-708B40F7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08" y="3216635"/>
            <a:ext cx="2536831" cy="126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4B67DFE-D937-4A67-A0E6-6B2E12EB912B}"/>
              </a:ext>
            </a:extLst>
          </p:cNvPr>
          <p:cNvGrpSpPr/>
          <p:nvPr/>
        </p:nvGrpSpPr>
        <p:grpSpPr>
          <a:xfrm>
            <a:off x="0" y="4885815"/>
            <a:ext cx="9144000" cy="2065647"/>
            <a:chOff x="0" y="4885815"/>
            <a:chExt cx="9144000" cy="2065647"/>
          </a:xfrm>
        </p:grpSpPr>
        <p:pic>
          <p:nvPicPr>
            <p:cNvPr id="37" name="Picture 4" descr="ÐÐ°ÑÑÐ¸Ð½ÐºÐ¸ Ð¿Ð¾ Ð·Ð°Ð¿ÑÐ¾ÑÑ Ð³Ð¾Ð´ Ð´Ð¾Ð±ÑÐ¾Ð²Ð¾Ð»ÑÑÐ°">
              <a:extLst>
                <a:ext uri="{FF2B5EF4-FFF2-40B4-BE49-F238E27FC236}">
                  <a16:creationId xmlns:a16="http://schemas.microsoft.com/office/drawing/2014/main" id="{F96F4F17-3CA8-44D8-96FB-A40682C1C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575" y="4885815"/>
              <a:ext cx="3611425" cy="20314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ÐÐ°ÑÑÐ¸Ð½ÐºÐ¸ Ð¿Ð¾ Ð·Ð°Ð¿ÑÐ¾ÑÑ Ð³Ð¾Ð´ Ð´Ð¾Ð±ÑÐ¾Ð²Ð¾Ð»ÑÑÐ°">
              <a:extLst>
                <a:ext uri="{FF2B5EF4-FFF2-40B4-BE49-F238E27FC236}">
                  <a16:creationId xmlns:a16="http://schemas.microsoft.com/office/drawing/2014/main" id="{508DED55-230F-41B9-8CF8-EDB856635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491" y="4920035"/>
              <a:ext cx="3611425" cy="20314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ÐÐ°ÑÑÐ¸Ð½ÐºÐ¸ Ð¿Ð¾ Ð·Ð°Ð¿ÑÐ¾ÑÑ Ð³Ð¾Ð´ Ð´Ð¾Ð±ÑÐ¾Ð²Ð¾Ð»ÑÑÐ°">
              <a:extLst>
                <a:ext uri="{FF2B5EF4-FFF2-40B4-BE49-F238E27FC236}">
                  <a16:creationId xmlns:a16="http://schemas.microsoft.com/office/drawing/2014/main" id="{8EC2B81A-2FD7-4191-B75C-A523A4DE7B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89" r="1"/>
            <a:stretch/>
          </p:blipFill>
          <p:spPr bwMode="auto">
            <a:xfrm>
              <a:off x="0" y="4920034"/>
              <a:ext cx="2853395" cy="20314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844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Изображение 3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0411" y="-200315"/>
            <a:ext cx="10596310" cy="1155021"/>
          </a:xfrm>
          <a:prstGeom prst="rect">
            <a:avLst/>
          </a:prstGeom>
        </p:spPr>
      </p:pic>
      <p:sp>
        <p:nvSpPr>
          <p:cNvPr id="98" name="Заголовок 1"/>
          <p:cNvSpPr txBox="1">
            <a:spLocks/>
          </p:cNvSpPr>
          <p:nvPr/>
        </p:nvSpPr>
        <p:spPr>
          <a:xfrm>
            <a:off x="1534778" y="26076"/>
            <a:ext cx="5713294" cy="69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148678"/>
                </a:solidFill>
                <a:latin typeface="Open Sans Semibold"/>
                <a:cs typeface="Open Sans Semibold"/>
              </a:rPr>
              <a:t>ЦЕЛИ И ЗАДАЧИ 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525706" y="160639"/>
            <a:ext cx="0" cy="439629"/>
          </a:xfrm>
          <a:prstGeom prst="line">
            <a:avLst/>
          </a:prstGeom>
          <a:ln w="19050" cmpd="sng">
            <a:solidFill>
              <a:srgbClr val="4167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/>
          <p:cNvSpPr txBox="1">
            <a:spLocks/>
          </p:cNvSpPr>
          <p:nvPr/>
        </p:nvSpPr>
        <p:spPr>
          <a:xfrm>
            <a:off x="8329131" y="131610"/>
            <a:ext cx="611745" cy="4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2E0D0A"/>
                </a:solidFill>
                <a:latin typeface="Open Sans Semibold"/>
                <a:cs typeface="Open Sans Semibold"/>
              </a:rPr>
              <a:t>6</a:t>
            </a:r>
            <a:endParaRPr lang="ru-RU" sz="1600" dirty="0">
              <a:solidFill>
                <a:srgbClr val="2E0D0A"/>
              </a:solidFill>
              <a:latin typeface="Open Sans Semibold"/>
              <a:cs typeface="Open Sans Semibold"/>
            </a:endParaRPr>
          </a:p>
        </p:txBody>
      </p:sp>
      <p:sp>
        <p:nvSpPr>
          <p:cNvPr id="66" name="Подзаголовок 2">
            <a:extLst>
              <a:ext uri="{FF2B5EF4-FFF2-40B4-BE49-F238E27FC236}">
                <a16:creationId xmlns:a16="http://schemas.microsoft.com/office/drawing/2014/main" id="{6DAE69C7-87DD-4823-AA0C-1032BD98BC09}"/>
              </a:ext>
            </a:extLst>
          </p:cNvPr>
          <p:cNvSpPr txBox="1">
            <a:spLocks/>
          </p:cNvSpPr>
          <p:nvPr/>
        </p:nvSpPr>
        <p:spPr>
          <a:xfrm>
            <a:off x="883653" y="1790381"/>
            <a:ext cx="3210675" cy="155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Оказание помощи в благоустройстве ООПТ,  очистка от мусора природных территорий и прокладывание </a:t>
            </a:r>
            <a:r>
              <a:rPr lang="ru-RU" sz="1600" dirty="0" err="1">
                <a:solidFill>
                  <a:srgbClr val="148678"/>
                </a:solidFill>
                <a:latin typeface="Open Sans Light"/>
                <a:cs typeface="Open Sans Light"/>
              </a:rPr>
              <a:t>экотроп</a:t>
            </a:r>
            <a:endParaRPr lang="ru-RU" sz="1600" dirty="0">
              <a:solidFill>
                <a:srgbClr val="148678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endParaRPr lang="ru-RU" sz="1600" dirty="0">
              <a:solidFill>
                <a:srgbClr val="41671F"/>
              </a:solidFill>
              <a:latin typeface="Open Sans Light"/>
              <a:cs typeface="Open Sa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26AC68-1D39-4AFF-99D9-7CCFF15A971F}"/>
              </a:ext>
            </a:extLst>
          </p:cNvPr>
          <p:cNvSpPr txBox="1"/>
          <p:nvPr/>
        </p:nvSpPr>
        <p:spPr>
          <a:xfrm>
            <a:off x="1128904" y="1118072"/>
            <a:ext cx="346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DDC764"/>
                </a:solidFill>
                <a:latin typeface="Arial Black" panose="020B0A04020102020204" pitchFamily="34" charset="0"/>
              </a:rPr>
              <a:t>Цель Эколагеря</a:t>
            </a:r>
          </a:p>
        </p:txBody>
      </p:sp>
      <p:pic>
        <p:nvPicPr>
          <p:cNvPr id="95" name="Изображение 34">
            <a:extLst>
              <a:ext uri="{FF2B5EF4-FFF2-40B4-BE49-F238E27FC236}">
                <a16:creationId xmlns:a16="http://schemas.microsoft.com/office/drawing/2014/main" id="{8C4E9CA9-1E0C-45B4-8144-F7CE67319E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8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68" y="1844973"/>
            <a:ext cx="315173" cy="426313"/>
          </a:xfrm>
          <a:prstGeom prst="rect">
            <a:avLst/>
          </a:prstGeom>
        </p:spPr>
      </p:pic>
      <p:pic>
        <p:nvPicPr>
          <p:cNvPr id="97" name="Изображение 34">
            <a:extLst>
              <a:ext uri="{FF2B5EF4-FFF2-40B4-BE49-F238E27FC236}">
                <a16:creationId xmlns:a16="http://schemas.microsoft.com/office/drawing/2014/main" id="{03CE4B4A-5C47-4C2B-BBDB-C94211D0AA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8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126" y="1844973"/>
            <a:ext cx="315173" cy="4263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1129AE-6ECD-43D7-9476-7E7250ACFDC8}"/>
              </a:ext>
            </a:extLst>
          </p:cNvPr>
          <p:cNvSpPr/>
          <p:nvPr/>
        </p:nvSpPr>
        <p:spPr>
          <a:xfrm>
            <a:off x="4949567" y="1814523"/>
            <a:ext cx="3991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Обучение и профессиональная подготовка волонтёров для возможности в дальнейшем внести большой вклад в сохранность окружающей среды</a:t>
            </a:r>
            <a:endParaRPr lang="ru-RU" dirty="0">
              <a:solidFill>
                <a:srgbClr val="148678"/>
              </a:solidFill>
              <a:latin typeface="Open Sans Light"/>
              <a:cs typeface="Open Sans Light"/>
            </a:endParaRPr>
          </a:p>
        </p:txBody>
      </p:sp>
      <p:pic>
        <p:nvPicPr>
          <p:cNvPr id="107" name="Изображение 17">
            <a:extLst>
              <a:ext uri="{FF2B5EF4-FFF2-40B4-BE49-F238E27FC236}">
                <a16:creationId xmlns:a16="http://schemas.microsoft.com/office/drawing/2014/main" id="{E8F8CF5B-2AB1-4927-9BBE-7E40CF9F1B1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653" y="3588131"/>
            <a:ext cx="1853932" cy="2522564"/>
          </a:xfrm>
          <a:prstGeom prst="rect">
            <a:avLst/>
          </a:prstGeom>
        </p:spPr>
      </p:pic>
      <p:pic>
        <p:nvPicPr>
          <p:cNvPr id="108" name="Изображение 9">
            <a:extLst>
              <a:ext uri="{FF2B5EF4-FFF2-40B4-BE49-F238E27FC236}">
                <a16:creationId xmlns:a16="http://schemas.microsoft.com/office/drawing/2014/main" id="{15710557-81A4-4125-86BB-A605D4A513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344" y="2050021"/>
            <a:ext cx="1517147" cy="2060497"/>
          </a:xfrm>
          <a:prstGeom prst="rect">
            <a:avLst/>
          </a:prstGeom>
        </p:spPr>
      </p:pic>
      <p:pic>
        <p:nvPicPr>
          <p:cNvPr id="110" name="Изображение 6">
            <a:extLst>
              <a:ext uri="{FF2B5EF4-FFF2-40B4-BE49-F238E27FC236}">
                <a16:creationId xmlns:a16="http://schemas.microsoft.com/office/drawing/2014/main" id="{0D919CE7-F954-4106-A2E9-84C27A78D9B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384" y="4180985"/>
            <a:ext cx="2107588" cy="2858236"/>
          </a:xfrm>
          <a:prstGeom prst="rect">
            <a:avLst/>
          </a:prstGeom>
        </p:spPr>
      </p:pic>
      <p:pic>
        <p:nvPicPr>
          <p:cNvPr id="111" name="Изображение 12">
            <a:extLst>
              <a:ext uri="{FF2B5EF4-FFF2-40B4-BE49-F238E27FC236}">
                <a16:creationId xmlns:a16="http://schemas.microsoft.com/office/drawing/2014/main" id="{D81B992A-57B6-41FF-80C9-9A212FE9F29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810" y="453295"/>
            <a:ext cx="1080404" cy="1468242"/>
          </a:xfrm>
          <a:prstGeom prst="rect">
            <a:avLst/>
          </a:prstGeom>
        </p:spPr>
      </p:pic>
      <p:pic>
        <p:nvPicPr>
          <p:cNvPr id="112" name="Изображение 11">
            <a:extLst>
              <a:ext uri="{FF2B5EF4-FFF2-40B4-BE49-F238E27FC236}">
                <a16:creationId xmlns:a16="http://schemas.microsoft.com/office/drawing/2014/main" id="{48F9CB7B-7210-43BA-8BB7-8A258DD902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80985"/>
            <a:ext cx="1097752" cy="1493663"/>
          </a:xfrm>
          <a:prstGeom prst="rect">
            <a:avLst/>
          </a:prstGeom>
        </p:spPr>
      </p:pic>
      <p:pic>
        <p:nvPicPr>
          <p:cNvPr id="113" name="Изображение 6">
            <a:extLst>
              <a:ext uri="{FF2B5EF4-FFF2-40B4-BE49-F238E27FC236}">
                <a16:creationId xmlns:a16="http://schemas.microsoft.com/office/drawing/2014/main" id="{33D2D742-7E83-4200-BBD6-55E55BB8CB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8613" y="3847397"/>
            <a:ext cx="912532" cy="1237543"/>
          </a:xfrm>
          <a:prstGeom prst="rect">
            <a:avLst/>
          </a:prstGeom>
        </p:spPr>
      </p:pic>
      <p:pic>
        <p:nvPicPr>
          <p:cNvPr id="114" name="Изображение 7">
            <a:extLst>
              <a:ext uri="{FF2B5EF4-FFF2-40B4-BE49-F238E27FC236}">
                <a16:creationId xmlns:a16="http://schemas.microsoft.com/office/drawing/2014/main" id="{EEE52521-A63C-4828-872B-C3CED8816B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0984" y="5006555"/>
            <a:ext cx="1368773" cy="1851445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8C27B3A9-14C4-42D8-8ED9-1059290747B0}"/>
              </a:ext>
            </a:extLst>
          </p:cNvPr>
          <p:cNvSpPr txBox="1"/>
          <p:nvPr/>
        </p:nvSpPr>
        <p:spPr>
          <a:xfrm>
            <a:off x="3312580" y="3515177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DDC764"/>
                </a:solidFill>
                <a:latin typeface="Arial Black" panose="020B0A04020102020204" pitchFamily="34" charset="0"/>
              </a:rPr>
              <a:t>Задачи</a:t>
            </a:r>
          </a:p>
        </p:txBody>
      </p:sp>
      <p:pic>
        <p:nvPicPr>
          <p:cNvPr id="7174" name="Picture 6" descr="ÐÐ°ÑÑÐ¸Ð½ÐºÐ¸ Ð¿Ð¾ Ð·Ð°Ð¿ÑÐ¾ÑÑ ÑÐµÐ»Ñ png">
            <a:extLst>
              <a:ext uri="{FF2B5EF4-FFF2-40B4-BE49-F238E27FC236}">
                <a16:creationId xmlns:a16="http://schemas.microsoft.com/office/drawing/2014/main" id="{EC7DC1E0-0505-455D-AC76-8DB65CAF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61" y="964967"/>
            <a:ext cx="650543" cy="6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0C0C25-F6F8-41EA-9C93-4F5B09DB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030" y="3396906"/>
            <a:ext cx="576550" cy="5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BBB9FC-C038-4AA0-B017-60AB090A6145}"/>
              </a:ext>
            </a:extLst>
          </p:cNvPr>
          <p:cNvSpPr/>
          <p:nvPr/>
        </p:nvSpPr>
        <p:spPr>
          <a:xfrm>
            <a:off x="1766365" y="4210750"/>
            <a:ext cx="4911060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8678"/>
                </a:solidFill>
                <a:latin typeface="Open Sans Light"/>
              </a:rPr>
              <a:t>Очистка ООПТ от мусора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8678"/>
                </a:solidFill>
                <a:latin typeface="Open Sans Light"/>
              </a:rPr>
              <a:t>Прокладывание </a:t>
            </a:r>
            <a:r>
              <a:rPr lang="ru-RU" sz="1600" dirty="0" err="1">
                <a:solidFill>
                  <a:srgbClr val="148678"/>
                </a:solidFill>
                <a:latin typeface="Open Sans Light"/>
              </a:rPr>
              <a:t>экотроп</a:t>
            </a:r>
            <a:endParaRPr lang="ru-RU" sz="1600" dirty="0">
              <a:solidFill>
                <a:srgbClr val="148678"/>
              </a:solidFill>
              <a:latin typeface="Open Sans Light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8678"/>
                </a:solidFill>
                <a:latin typeface="Open Sans Light"/>
              </a:rPr>
              <a:t>Работы по благоустройству территорий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8678"/>
                </a:solidFill>
                <a:latin typeface="Open Sans Light"/>
              </a:rPr>
              <a:t>Посадка саженцев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148678"/>
                </a:solidFill>
                <a:latin typeface="Open Sans Light"/>
              </a:rPr>
              <a:t>Агроуход</a:t>
            </a:r>
            <a:endParaRPr lang="ru-RU" sz="1600" dirty="0">
              <a:solidFill>
                <a:srgbClr val="148678"/>
              </a:solidFill>
              <a:latin typeface="Open Sans Light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8678"/>
                </a:solidFill>
                <a:latin typeface="Open Sans Light"/>
              </a:rPr>
              <a:t>Лесовосстановление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8678"/>
                </a:solidFill>
                <a:latin typeface="Open Sans Light"/>
              </a:rPr>
              <a:t>Работа с посетителями ООПТ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148678"/>
              </a:solidFill>
              <a:latin typeface="Open Sans Light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4EC649E-C5F4-4ACD-99FD-09AFF5F8126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07" y="-84299"/>
            <a:ext cx="634448" cy="7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4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Изображение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308" y="30079"/>
            <a:ext cx="2078037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Изображение 1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1075" y="-209550"/>
            <a:ext cx="105965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525588" y="160338"/>
            <a:ext cx="0" cy="439737"/>
          </a:xfrm>
          <a:prstGeom prst="line">
            <a:avLst/>
          </a:prstGeom>
          <a:ln w="19050" cmpd="sng">
            <a:solidFill>
              <a:srgbClr val="4167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4" name="Заголовок 1"/>
          <p:cNvSpPr>
            <a:spLocks noGrp="1"/>
          </p:cNvSpPr>
          <p:nvPr>
            <p:ph type="title"/>
          </p:nvPr>
        </p:nvSpPr>
        <p:spPr>
          <a:xfrm>
            <a:off x="1535113" y="25400"/>
            <a:ext cx="5713412" cy="692150"/>
          </a:xfrm>
        </p:spPr>
        <p:txBody>
          <a:bodyPr/>
          <a:lstStyle/>
          <a:p>
            <a:pPr algn="l" eaLnBrk="1" hangingPunct="1"/>
            <a:r>
              <a:rPr lang="ru-RU" altLang="ru-RU" sz="1800" b="1" dirty="0">
                <a:solidFill>
                  <a:srgbClr val="148678"/>
                </a:solidFill>
                <a:latin typeface="Open Sans Semibold"/>
                <a:ea typeface="Open Sans Semibold"/>
                <a:cs typeface="Open Sans Semibold"/>
              </a:rPr>
              <a:t>ПРОГРАММА</a:t>
            </a:r>
            <a:endParaRPr lang="ru-RU" altLang="ru-RU" sz="1800" dirty="0">
              <a:solidFill>
                <a:srgbClr val="148678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12307" name="Заголовок 1"/>
          <p:cNvSpPr txBox="1">
            <a:spLocks/>
          </p:cNvSpPr>
          <p:nvPr/>
        </p:nvSpPr>
        <p:spPr bwMode="auto">
          <a:xfrm>
            <a:off x="8329613" y="131763"/>
            <a:ext cx="6111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E0D0A"/>
                </a:solidFill>
                <a:latin typeface="Open Sans Semibold"/>
                <a:ea typeface="Open Sans Semibold"/>
                <a:cs typeface="Open Sans Semibold"/>
              </a:rPr>
              <a:t>7</a:t>
            </a:r>
            <a:endParaRPr lang="ru-RU" altLang="ru-RU" sz="1600" dirty="0">
              <a:solidFill>
                <a:srgbClr val="2E0D0A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pic>
        <p:nvPicPr>
          <p:cNvPr id="245" name="Изображение 29"/>
          <p:cNvPicPr>
            <a:picLocks noChangeAspect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602" y="1659279"/>
            <a:ext cx="1850608" cy="2518039"/>
          </a:xfrm>
          <a:prstGeom prst="rect">
            <a:avLst/>
          </a:prstGeom>
        </p:spPr>
      </p:pic>
      <p:pic>
        <p:nvPicPr>
          <p:cNvPr id="246" name="Изображение 24"/>
          <p:cNvPicPr>
            <a:picLocks noChangeAspect="1"/>
          </p:cNvPicPr>
          <p:nvPr/>
        </p:nvPicPr>
        <p:blipFill>
          <a:blip r:embed="rId6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58" y="1922817"/>
            <a:ext cx="2605297" cy="3533211"/>
          </a:xfrm>
          <a:prstGeom prst="rect">
            <a:avLst/>
          </a:prstGeom>
        </p:spPr>
      </p:pic>
      <p:pic>
        <p:nvPicPr>
          <p:cNvPr id="247" name="Изображение 25"/>
          <p:cNvPicPr>
            <a:picLocks noChangeAspect="1"/>
          </p:cNvPicPr>
          <p:nvPr/>
        </p:nvPicPr>
        <p:blipFill>
          <a:blip r:embed="rId7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173" y="1444151"/>
            <a:ext cx="1089837" cy="1474148"/>
          </a:xfrm>
          <a:prstGeom prst="rect">
            <a:avLst/>
          </a:prstGeom>
        </p:spPr>
      </p:pic>
      <p:pic>
        <p:nvPicPr>
          <p:cNvPr id="248" name="Изображение 25"/>
          <p:cNvPicPr>
            <a:picLocks noChangeAspect="1"/>
          </p:cNvPicPr>
          <p:nvPr/>
        </p:nvPicPr>
        <p:blipFill>
          <a:blip r:embed="rId7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194" y="3331506"/>
            <a:ext cx="1370970" cy="1854417"/>
          </a:xfrm>
          <a:prstGeom prst="rect">
            <a:avLst/>
          </a:prstGeom>
        </p:spPr>
      </p:pic>
      <p:sp>
        <p:nvSpPr>
          <p:cNvPr id="250" name="Подзаголовок 2"/>
          <p:cNvSpPr txBox="1">
            <a:spLocks/>
          </p:cNvSpPr>
          <p:nvPr/>
        </p:nvSpPr>
        <p:spPr>
          <a:xfrm>
            <a:off x="357495" y="1124111"/>
            <a:ext cx="4597155" cy="536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i="1" dirty="0">
                <a:solidFill>
                  <a:srgbClr val="524446"/>
                </a:solidFill>
                <a:latin typeface="Open Sans Semibold Italic"/>
                <a:cs typeface="Open Sans Semibold Italic"/>
              </a:rPr>
              <a:t>1 неделя смены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Обучение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Досуговая программа</a:t>
            </a:r>
          </a:p>
          <a:p>
            <a:pPr marL="0" indent="0">
              <a:buNone/>
            </a:pPr>
            <a:endParaRPr lang="ru-RU" sz="1600" b="1" i="1" dirty="0">
              <a:solidFill>
                <a:srgbClr val="148678"/>
              </a:solidFill>
              <a:latin typeface="Open Sans Semibold"/>
              <a:cs typeface="Open Sans Semibold"/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rgbClr val="524446"/>
                </a:solidFill>
                <a:latin typeface="Open Sans Semibold"/>
                <a:cs typeface="Open Sans Semibold"/>
              </a:rPr>
              <a:t>2 неделя смены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Волонтёрские работы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Досуговая программа</a:t>
            </a:r>
          </a:p>
          <a:p>
            <a:pPr marL="0" indent="0">
              <a:buNone/>
            </a:pPr>
            <a:endParaRPr lang="ru-RU" sz="1100" b="1" i="1" dirty="0">
              <a:solidFill>
                <a:srgbClr val="2E0D0A"/>
              </a:solidFill>
              <a:latin typeface="Open Sans Semibold"/>
              <a:cs typeface="Open Sans Semibold"/>
            </a:endParaRPr>
          </a:p>
          <a:p>
            <a:pPr marL="0" indent="0">
              <a:buNone/>
            </a:pPr>
            <a:endParaRPr lang="ru-RU" sz="1100" dirty="0">
              <a:solidFill>
                <a:srgbClr val="41671F"/>
              </a:solidFill>
              <a:latin typeface="Open Sans Light"/>
              <a:cs typeface="Open Sans Light"/>
            </a:endParaRPr>
          </a:p>
        </p:txBody>
      </p:sp>
      <p:cxnSp>
        <p:nvCxnSpPr>
          <p:cNvPr id="251" name="Прямая соединительная линия 250"/>
          <p:cNvCxnSpPr/>
          <p:nvPr/>
        </p:nvCxnSpPr>
        <p:spPr>
          <a:xfrm>
            <a:off x="437922" y="2191674"/>
            <a:ext cx="4490055" cy="0"/>
          </a:xfrm>
          <a:prstGeom prst="line">
            <a:avLst/>
          </a:prstGeom>
          <a:ln w="28575">
            <a:solidFill>
              <a:srgbClr val="14867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A2D75C-8196-4C1D-B9D9-F3E28F3CB0D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07" y="-84299"/>
            <a:ext cx="634448" cy="710664"/>
          </a:xfrm>
          <a:prstGeom prst="rect">
            <a:avLst/>
          </a:prstGeom>
        </p:spPr>
      </p:pic>
      <p:pic>
        <p:nvPicPr>
          <p:cNvPr id="2052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CDBF6851-11AE-4A20-80D3-F6B3EFA09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0" y="3599174"/>
            <a:ext cx="2632007" cy="1669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Ð°ÑÑÐ¸Ð½ÐºÐ¸ Ð¿Ð¾ Ð·Ð°Ð¿ÑÐ¾ÑÑ Ð²Ð¾Ð»Ð¾Ð½ÑÐµÑÑ Ð² Ð»ÐµÑÑ">
            <a:extLst>
              <a:ext uri="{FF2B5EF4-FFF2-40B4-BE49-F238E27FC236}">
                <a16:creationId xmlns:a16="http://schemas.microsoft.com/office/drawing/2014/main" id="{4807C366-5D54-4F69-AEA4-05E4F9E31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644" y="2918299"/>
            <a:ext cx="2565478" cy="1706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ÐÐ°ÑÑÐ¸Ð½ÐºÐ¸ Ð¿Ð¾ Ð·Ð°Ð¿ÑÐ¾ÑÑ Ð¸Ð³ÑÑ Ð½Ð° Ð¿ÑÐ¸ÑÐ¾Ð´Ðµ">
            <a:extLst>
              <a:ext uri="{FF2B5EF4-FFF2-40B4-BE49-F238E27FC236}">
                <a16:creationId xmlns:a16="http://schemas.microsoft.com/office/drawing/2014/main" id="{77AEBEB7-0603-466A-A13C-9610D761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6" y="5183647"/>
            <a:ext cx="2655881" cy="1659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ÐÐ°ÑÑÐ¸Ð½ÐºÐ¸ Ð¿Ð¾ Ð·Ð°Ð¿ÑÐ¾ÑÑ Ð»ÐµÐºÑÐ¸Ñ Ð½Ð° Ð¿ÑÐ¸ÑÐ¾Ð´Ðµ">
            <a:extLst>
              <a:ext uri="{FF2B5EF4-FFF2-40B4-BE49-F238E27FC236}">
                <a16:creationId xmlns:a16="http://schemas.microsoft.com/office/drawing/2014/main" id="{569D1ED4-FFBD-4E1D-AA73-7B9C6B6CD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072" y="3969560"/>
            <a:ext cx="2785090" cy="1571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ÐÐ°ÑÑÐ¸Ð½ÐºÐ¸ Ð¿Ð¾ Ð·Ð°Ð¿ÑÐ¾ÑÑ Ð»ÐµÐºÑÐ¸Ñ Ð½Ð° Ð¿ÑÐ¸ÑÐ¾Ð´Ðµ">
            <a:extLst>
              <a:ext uri="{FF2B5EF4-FFF2-40B4-BE49-F238E27FC236}">
                <a16:creationId xmlns:a16="http://schemas.microsoft.com/office/drawing/2014/main" id="{3178E6C3-FAE2-4AEC-AD8D-10A67C73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679" y="5143764"/>
            <a:ext cx="2285198" cy="1706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Ð°ÑÑÐ¸Ð½ÐºÐ¸ Ð¿Ð¾ Ð·Ð°Ð¿ÑÐ¾ÑÑ Ð²Ð¾Ð»Ð¾Ð½ÑÐµÑÑ Ð±Ð°Ð¹ÐºÐ°Ð»">
            <a:extLst>
              <a:ext uri="{FF2B5EF4-FFF2-40B4-BE49-F238E27FC236}">
                <a16:creationId xmlns:a16="http://schemas.microsoft.com/office/drawing/2014/main" id="{CAE597CB-C377-4769-A3CD-365AF710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643" y="4506042"/>
            <a:ext cx="2078037" cy="1385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ÐÐ°ÑÑÐ¸Ð½ÐºÐ¸ Ð¿Ð¾ Ð·Ð°Ð¿ÑÐ¾ÑÑ Ð»ÐµÐºÑÐ¸Ñ Ð½Ð° Ð¿ÑÐ¸ÑÐ¾Ð´Ðµ">
            <a:extLst>
              <a:ext uri="{FF2B5EF4-FFF2-40B4-BE49-F238E27FC236}">
                <a16:creationId xmlns:a16="http://schemas.microsoft.com/office/drawing/2014/main" id="{298D3828-8417-425C-9526-722189E75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3" t="-3239"/>
          <a:stretch/>
        </p:blipFill>
        <p:spPr bwMode="auto">
          <a:xfrm>
            <a:off x="2618478" y="5461816"/>
            <a:ext cx="2870449" cy="135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86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Изображение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308" y="30079"/>
            <a:ext cx="2078037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Изображение 1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1075" y="-209550"/>
            <a:ext cx="105965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525588" y="160338"/>
            <a:ext cx="0" cy="439737"/>
          </a:xfrm>
          <a:prstGeom prst="line">
            <a:avLst/>
          </a:prstGeom>
          <a:ln w="19050" cmpd="sng">
            <a:solidFill>
              <a:srgbClr val="4167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4" name="Заголовок 1"/>
          <p:cNvSpPr>
            <a:spLocks noGrp="1"/>
          </p:cNvSpPr>
          <p:nvPr>
            <p:ph type="title"/>
          </p:nvPr>
        </p:nvSpPr>
        <p:spPr>
          <a:xfrm>
            <a:off x="1535113" y="25400"/>
            <a:ext cx="5713412" cy="692150"/>
          </a:xfrm>
        </p:spPr>
        <p:txBody>
          <a:bodyPr/>
          <a:lstStyle/>
          <a:p>
            <a:pPr algn="l" eaLnBrk="1" hangingPunct="1"/>
            <a:r>
              <a:rPr lang="ru-RU" altLang="ru-RU" sz="1800" b="1" dirty="0">
                <a:solidFill>
                  <a:srgbClr val="148678"/>
                </a:solidFill>
                <a:latin typeface="Open Sans Semibold"/>
                <a:ea typeface="Open Sans Semibold"/>
                <a:cs typeface="Open Sans Semibold"/>
              </a:rPr>
              <a:t>ПРОГРАММА</a:t>
            </a:r>
            <a:endParaRPr lang="ru-RU" altLang="ru-RU" sz="1800" dirty="0">
              <a:solidFill>
                <a:srgbClr val="148678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12307" name="Заголовок 1"/>
          <p:cNvSpPr txBox="1">
            <a:spLocks/>
          </p:cNvSpPr>
          <p:nvPr/>
        </p:nvSpPr>
        <p:spPr bwMode="auto">
          <a:xfrm>
            <a:off x="8329613" y="131763"/>
            <a:ext cx="6111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E0D0A"/>
                </a:solidFill>
                <a:latin typeface="Open Sans Semibold"/>
                <a:ea typeface="Open Sans Semibold"/>
                <a:cs typeface="Open Sans Semibold"/>
              </a:rPr>
              <a:t>8</a:t>
            </a:r>
            <a:endParaRPr lang="ru-RU" altLang="ru-RU" sz="1600" dirty="0">
              <a:solidFill>
                <a:srgbClr val="2E0D0A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250" name="Подзаголовок 2"/>
          <p:cNvSpPr txBox="1">
            <a:spLocks/>
          </p:cNvSpPr>
          <p:nvPr/>
        </p:nvSpPr>
        <p:spPr>
          <a:xfrm>
            <a:off x="344896" y="1019900"/>
            <a:ext cx="6524320" cy="536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i="1" dirty="0">
                <a:solidFill>
                  <a:srgbClr val="524446"/>
                </a:solidFill>
                <a:latin typeface="Open Sans Semibold Italic"/>
                <a:cs typeface="Open Sans Semibold Italic"/>
              </a:rPr>
              <a:t>Образовательная программа: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Пожарная безопасность на ООПТ;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Порядок охраны на ООПТ (Цели, задачи, права и обязанности, мероприятия и ответственность);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Основы безопасности на воде;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Экологическое просвещение;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Первая медицинская помощь;</a:t>
            </a:r>
          </a:p>
          <a:p>
            <a:r>
              <a:rPr lang="ru-RU" sz="1600" dirty="0" err="1">
                <a:solidFill>
                  <a:srgbClr val="148678"/>
                </a:solidFill>
                <a:latin typeface="Open Sans Light"/>
                <a:cs typeface="Open Sans Light"/>
              </a:rPr>
              <a:t>Командообразование</a:t>
            </a:r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;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Законодательные основы добровольчества в России.</a:t>
            </a:r>
            <a:endParaRPr lang="ru-RU" sz="1100" b="1" i="1" dirty="0">
              <a:solidFill>
                <a:srgbClr val="2E0D0A"/>
              </a:solidFill>
              <a:latin typeface="Open Sans Semibold"/>
              <a:cs typeface="Open Sans Semibold"/>
            </a:endParaRPr>
          </a:p>
          <a:p>
            <a:pPr marL="0" indent="0">
              <a:buNone/>
            </a:pPr>
            <a:endParaRPr lang="ru-RU" sz="1100" dirty="0">
              <a:solidFill>
                <a:srgbClr val="41671F"/>
              </a:solidFill>
              <a:latin typeface="Open Sans Light"/>
              <a:cs typeface="Open Sans Ligh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A2D75C-8196-4C1D-B9D9-F3E28F3CB0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07" y="-84299"/>
            <a:ext cx="634448" cy="710664"/>
          </a:xfrm>
          <a:prstGeom prst="rect">
            <a:avLst/>
          </a:prstGeom>
        </p:spPr>
      </p:pic>
      <p:pic>
        <p:nvPicPr>
          <p:cNvPr id="21" name="Изображение 17">
            <a:extLst>
              <a:ext uri="{FF2B5EF4-FFF2-40B4-BE49-F238E27FC236}">
                <a16:creationId xmlns:a16="http://schemas.microsoft.com/office/drawing/2014/main" id="{911CB34A-B24E-4A1B-A138-17E27DAB9F2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653" y="3588131"/>
            <a:ext cx="1853932" cy="2522564"/>
          </a:xfrm>
          <a:prstGeom prst="rect">
            <a:avLst/>
          </a:prstGeom>
        </p:spPr>
      </p:pic>
      <p:pic>
        <p:nvPicPr>
          <p:cNvPr id="23" name="Изображение 6">
            <a:extLst>
              <a:ext uri="{FF2B5EF4-FFF2-40B4-BE49-F238E27FC236}">
                <a16:creationId xmlns:a16="http://schemas.microsoft.com/office/drawing/2014/main" id="{481CB14E-9393-4600-A230-F11EF8B0786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384" y="4180985"/>
            <a:ext cx="2107588" cy="2858236"/>
          </a:xfrm>
          <a:prstGeom prst="rect">
            <a:avLst/>
          </a:prstGeom>
        </p:spPr>
      </p:pic>
      <p:pic>
        <p:nvPicPr>
          <p:cNvPr id="24" name="Изображение 12">
            <a:extLst>
              <a:ext uri="{FF2B5EF4-FFF2-40B4-BE49-F238E27FC236}">
                <a16:creationId xmlns:a16="http://schemas.microsoft.com/office/drawing/2014/main" id="{71040AB5-0D7C-45E0-9EFE-F85F30B65C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810" y="453295"/>
            <a:ext cx="1080404" cy="1468242"/>
          </a:xfrm>
          <a:prstGeom prst="rect">
            <a:avLst/>
          </a:prstGeom>
        </p:spPr>
      </p:pic>
      <p:pic>
        <p:nvPicPr>
          <p:cNvPr id="25" name="Изображение 11">
            <a:extLst>
              <a:ext uri="{FF2B5EF4-FFF2-40B4-BE49-F238E27FC236}">
                <a16:creationId xmlns:a16="http://schemas.microsoft.com/office/drawing/2014/main" id="{3B83FE91-E140-4287-9726-77A6F42347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138" y="4345801"/>
            <a:ext cx="982789" cy="1337238"/>
          </a:xfrm>
          <a:prstGeom prst="rect">
            <a:avLst/>
          </a:prstGeom>
        </p:spPr>
      </p:pic>
      <p:pic>
        <p:nvPicPr>
          <p:cNvPr id="26" name="Изображение 6">
            <a:extLst>
              <a:ext uri="{FF2B5EF4-FFF2-40B4-BE49-F238E27FC236}">
                <a16:creationId xmlns:a16="http://schemas.microsoft.com/office/drawing/2014/main" id="{1FFB6D07-5420-4670-B98A-56B2B76DF2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483" y="3729557"/>
            <a:ext cx="816966" cy="1107940"/>
          </a:xfrm>
          <a:prstGeom prst="rect">
            <a:avLst/>
          </a:prstGeom>
        </p:spPr>
      </p:pic>
      <p:pic>
        <p:nvPicPr>
          <p:cNvPr id="27" name="Изображение 7">
            <a:extLst>
              <a:ext uri="{FF2B5EF4-FFF2-40B4-BE49-F238E27FC236}">
                <a16:creationId xmlns:a16="http://schemas.microsoft.com/office/drawing/2014/main" id="{AC0B3A09-2D88-45BD-9B85-B1A3997266F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2900" y="5135599"/>
            <a:ext cx="1225427" cy="165755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9A12666-C420-4CCA-A3D4-805D4F0F1BA8}"/>
              </a:ext>
            </a:extLst>
          </p:cNvPr>
          <p:cNvGrpSpPr/>
          <p:nvPr/>
        </p:nvGrpSpPr>
        <p:grpSpPr>
          <a:xfrm>
            <a:off x="4087779" y="3563999"/>
            <a:ext cx="2984032" cy="2546696"/>
            <a:chOff x="4087779" y="3563999"/>
            <a:chExt cx="2984032" cy="2546696"/>
          </a:xfrm>
        </p:grpSpPr>
        <p:pic>
          <p:nvPicPr>
            <p:cNvPr id="2" name="Picture 4" descr="ÐÐ°ÑÑÐ¸Ð½ÐºÐ¸ Ð¿Ð¾ Ð·Ð°Ð¿ÑÐ¾ÑÑ ÑÐµÑÑÐ¸ÑÐ¸ÐºÐ°Ñ png">
              <a:extLst>
                <a:ext uri="{FF2B5EF4-FFF2-40B4-BE49-F238E27FC236}">
                  <a16:creationId xmlns:a16="http://schemas.microsoft.com/office/drawing/2014/main" id="{F09A088E-FB1E-48C2-B75A-F6197779C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79" y="3806104"/>
              <a:ext cx="2984032" cy="2304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ÐÐ°ÑÑÐ¸Ð½ÐºÐ¸ Ð¿Ð¾ Ð·Ð°Ð¿ÑÐ¾ÑÑ Ð½Ð°Ð³ÑÐ°Ð´Ð° png">
              <a:extLst>
                <a:ext uri="{FF2B5EF4-FFF2-40B4-BE49-F238E27FC236}">
                  <a16:creationId xmlns:a16="http://schemas.microsoft.com/office/drawing/2014/main" id="{7F25A7BE-4F21-4800-94DB-FC8D5273A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135" y="3563999"/>
              <a:ext cx="1055367" cy="150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10" descr="ÐÐ°ÑÑÐ¸Ð½ÐºÐ¸ Ð¿Ð¾ Ð·Ð°Ð¿ÑÐ¾ÑÑ Ð»ÐµÐºÑÐ¸Ð¸ Ð½Ð° Ð¿ÑÐ¸ÑÐ¾Ð´Ñ">
            <a:extLst>
              <a:ext uri="{FF2B5EF4-FFF2-40B4-BE49-F238E27FC236}">
                <a16:creationId xmlns:a16="http://schemas.microsoft.com/office/drawing/2014/main" id="{3A1B553D-9CA3-4DEC-8FE0-C2730CEC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033" y="3584806"/>
            <a:ext cx="2137581" cy="141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4A52EBBC-7C64-4FBA-A11B-A697BA10B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195" y="4937034"/>
            <a:ext cx="4069797" cy="1895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Изображение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308" y="30079"/>
            <a:ext cx="2078037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Изображение 1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1075" y="-209550"/>
            <a:ext cx="105965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525588" y="160338"/>
            <a:ext cx="0" cy="439737"/>
          </a:xfrm>
          <a:prstGeom prst="line">
            <a:avLst/>
          </a:prstGeom>
          <a:ln w="19050" cmpd="sng">
            <a:solidFill>
              <a:srgbClr val="4167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4" name="Заголовок 1"/>
          <p:cNvSpPr>
            <a:spLocks noGrp="1"/>
          </p:cNvSpPr>
          <p:nvPr>
            <p:ph type="title"/>
          </p:nvPr>
        </p:nvSpPr>
        <p:spPr>
          <a:xfrm>
            <a:off x="1535113" y="25400"/>
            <a:ext cx="5713412" cy="692150"/>
          </a:xfrm>
        </p:spPr>
        <p:txBody>
          <a:bodyPr/>
          <a:lstStyle/>
          <a:p>
            <a:pPr algn="l" eaLnBrk="1" hangingPunct="1"/>
            <a:r>
              <a:rPr lang="ru-RU" altLang="ru-RU" sz="1800" b="1" dirty="0">
                <a:solidFill>
                  <a:srgbClr val="148678"/>
                </a:solidFill>
                <a:latin typeface="Open Sans Semibold"/>
                <a:ea typeface="Open Sans Semibold"/>
                <a:cs typeface="Open Sans Semibold"/>
              </a:rPr>
              <a:t>ПРОГРАММА</a:t>
            </a:r>
            <a:endParaRPr lang="ru-RU" altLang="ru-RU" sz="1800" dirty="0">
              <a:solidFill>
                <a:srgbClr val="148678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12307" name="Заголовок 1"/>
          <p:cNvSpPr txBox="1">
            <a:spLocks/>
          </p:cNvSpPr>
          <p:nvPr/>
        </p:nvSpPr>
        <p:spPr bwMode="auto">
          <a:xfrm>
            <a:off x="8329613" y="131763"/>
            <a:ext cx="6111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E0D0A"/>
                </a:solidFill>
                <a:latin typeface="Open Sans Semibold"/>
                <a:ea typeface="Open Sans Semibold"/>
                <a:cs typeface="Open Sans Semibold"/>
              </a:rPr>
              <a:t>9</a:t>
            </a:r>
            <a:endParaRPr lang="ru-RU" altLang="ru-RU" sz="1600" dirty="0">
              <a:solidFill>
                <a:srgbClr val="2E0D0A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250" name="Подзаголовок 2"/>
          <p:cNvSpPr txBox="1">
            <a:spLocks/>
          </p:cNvSpPr>
          <p:nvPr/>
        </p:nvSpPr>
        <p:spPr>
          <a:xfrm>
            <a:off x="344896" y="1019900"/>
            <a:ext cx="6524320" cy="536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i="1" dirty="0">
                <a:solidFill>
                  <a:srgbClr val="524446"/>
                </a:solidFill>
                <a:latin typeface="Open Sans Semibold Italic"/>
                <a:cs typeface="Open Sans Semibold Italic"/>
              </a:rPr>
              <a:t>Досуговая программа: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Лектории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Мастер-классы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Концерты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Кинопоказы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Экскурсии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Командные игры (Настольные и подвижные)</a:t>
            </a:r>
          </a:p>
          <a:p>
            <a:r>
              <a:rPr lang="ru-RU" sz="1600" dirty="0">
                <a:solidFill>
                  <a:srgbClr val="148678"/>
                </a:solidFill>
                <a:latin typeface="Open Sans Light"/>
                <a:cs typeface="Open Sans Light"/>
              </a:rPr>
              <a:t>Конкурсы с последующей выдачей призов</a:t>
            </a:r>
            <a:endParaRPr lang="ru-RU" sz="1100" dirty="0">
              <a:solidFill>
                <a:srgbClr val="41671F"/>
              </a:solidFill>
              <a:latin typeface="Open Sans Light"/>
              <a:cs typeface="Open Sans Ligh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A2D75C-8196-4C1D-B9D9-F3E28F3CB0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07" y="-84299"/>
            <a:ext cx="634448" cy="710664"/>
          </a:xfrm>
          <a:prstGeom prst="rect">
            <a:avLst/>
          </a:prstGeom>
        </p:spPr>
      </p:pic>
      <p:pic>
        <p:nvPicPr>
          <p:cNvPr id="21" name="Изображение 17">
            <a:extLst>
              <a:ext uri="{FF2B5EF4-FFF2-40B4-BE49-F238E27FC236}">
                <a16:creationId xmlns:a16="http://schemas.microsoft.com/office/drawing/2014/main" id="{911CB34A-B24E-4A1B-A138-17E27DAB9F2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653" y="3588131"/>
            <a:ext cx="1853932" cy="2522564"/>
          </a:xfrm>
          <a:prstGeom prst="rect">
            <a:avLst/>
          </a:prstGeom>
        </p:spPr>
      </p:pic>
      <p:pic>
        <p:nvPicPr>
          <p:cNvPr id="23" name="Изображение 6">
            <a:extLst>
              <a:ext uri="{FF2B5EF4-FFF2-40B4-BE49-F238E27FC236}">
                <a16:creationId xmlns:a16="http://schemas.microsoft.com/office/drawing/2014/main" id="{481CB14E-9393-4600-A230-F11EF8B0786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384" y="4180985"/>
            <a:ext cx="2107588" cy="2858236"/>
          </a:xfrm>
          <a:prstGeom prst="rect">
            <a:avLst/>
          </a:prstGeom>
        </p:spPr>
      </p:pic>
      <p:pic>
        <p:nvPicPr>
          <p:cNvPr id="24" name="Изображение 12">
            <a:extLst>
              <a:ext uri="{FF2B5EF4-FFF2-40B4-BE49-F238E27FC236}">
                <a16:creationId xmlns:a16="http://schemas.microsoft.com/office/drawing/2014/main" id="{71040AB5-0D7C-45E0-9EFE-F85F30B65C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810" y="453295"/>
            <a:ext cx="1080404" cy="1468242"/>
          </a:xfrm>
          <a:prstGeom prst="rect">
            <a:avLst/>
          </a:prstGeom>
        </p:spPr>
      </p:pic>
      <p:pic>
        <p:nvPicPr>
          <p:cNvPr id="25" name="Изображение 11">
            <a:extLst>
              <a:ext uri="{FF2B5EF4-FFF2-40B4-BE49-F238E27FC236}">
                <a16:creationId xmlns:a16="http://schemas.microsoft.com/office/drawing/2014/main" id="{3B83FE91-E140-4287-9726-77A6F42347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138" y="4345801"/>
            <a:ext cx="982789" cy="1337238"/>
          </a:xfrm>
          <a:prstGeom prst="rect">
            <a:avLst/>
          </a:prstGeom>
        </p:spPr>
      </p:pic>
      <p:pic>
        <p:nvPicPr>
          <p:cNvPr id="26" name="Изображение 6">
            <a:extLst>
              <a:ext uri="{FF2B5EF4-FFF2-40B4-BE49-F238E27FC236}">
                <a16:creationId xmlns:a16="http://schemas.microsoft.com/office/drawing/2014/main" id="{1FFB6D07-5420-4670-B98A-56B2B76DF2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483" y="3729557"/>
            <a:ext cx="816966" cy="1107940"/>
          </a:xfrm>
          <a:prstGeom prst="rect">
            <a:avLst/>
          </a:prstGeom>
        </p:spPr>
      </p:pic>
      <p:pic>
        <p:nvPicPr>
          <p:cNvPr id="27" name="Изображение 7">
            <a:extLst>
              <a:ext uri="{FF2B5EF4-FFF2-40B4-BE49-F238E27FC236}">
                <a16:creationId xmlns:a16="http://schemas.microsoft.com/office/drawing/2014/main" id="{AC0B3A09-2D88-45BD-9B85-B1A3997266F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2900" y="5135599"/>
            <a:ext cx="1225427" cy="1657551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¿Ð°ÑÐ¿Ð¾ÑÑ Ð²Ð¾Ð»Ð¾Ð½ÑÑÑÐ°">
            <a:extLst>
              <a:ext uri="{FF2B5EF4-FFF2-40B4-BE49-F238E27FC236}">
                <a16:creationId xmlns:a16="http://schemas.microsoft.com/office/drawing/2014/main" id="{269DDEC3-DAED-4216-A651-D58100ACC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813" y="4105999"/>
            <a:ext cx="3454932" cy="2726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ÐÐ°ÑÑÐ¸Ð½ÐºÐ¸ Ð¿Ð¾ Ð·Ð°Ð¿ÑÐ¾ÑÑ Ð¿Ð°ÑÐ¿Ð¾ÑÑ Ð²Ð¾Ð»Ð¾Ð½ÑÑÑÐ°">
            <a:extLst>
              <a:ext uri="{FF2B5EF4-FFF2-40B4-BE49-F238E27FC236}">
                <a16:creationId xmlns:a16="http://schemas.microsoft.com/office/drawing/2014/main" id="{59B45398-C2C9-41F2-8F16-91358080A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371" y="1856641"/>
            <a:ext cx="2695282" cy="1796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¸Ð½Ð¾ Ð¿Ð¾Ð´ Ð½ÐµÐ±Ð¾Ð¼">
            <a:extLst>
              <a:ext uri="{FF2B5EF4-FFF2-40B4-BE49-F238E27FC236}">
                <a16:creationId xmlns:a16="http://schemas.microsoft.com/office/drawing/2014/main" id="{8DE3A63D-3C50-441F-B6EC-A92D62C9B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786" y="3613795"/>
            <a:ext cx="4774867" cy="2730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4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6482</TotalTime>
  <Words>360</Words>
  <Application>Microsoft Office PowerPoint</Application>
  <PresentationFormat>Экран (4:3)</PresentationFormat>
  <Paragraphs>119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Open Sans Condensed</vt:lpstr>
      <vt:lpstr>Open Sans Light</vt:lpstr>
      <vt:lpstr>Open Sans Semibold</vt:lpstr>
      <vt:lpstr>Open Sans Semibold Italic</vt:lpstr>
      <vt:lpstr>PT Sans Narrow</vt:lpstr>
      <vt:lpstr>Wingdings</vt:lpstr>
      <vt:lpstr>Office Theme</vt:lpstr>
      <vt:lpstr>О МЕРОПРИЯТИИ</vt:lpstr>
      <vt:lpstr>ПЛОЩАДКИ ПРОВЕДЕНИЯ</vt:lpstr>
      <vt:lpstr>ПЛОЩАДКИ ПРОВЕДЕНИЯ</vt:lpstr>
      <vt:lpstr>ПЛАН МЕРОПРИЯТИЙ, ИСПОЛНЕНИЕ В I ПОЛУГОДИИ </vt:lpstr>
      <vt:lpstr>Презентация PowerPoint</vt:lpstr>
      <vt:lpstr>ПРОГРАММА</vt:lpstr>
      <vt:lpstr>ПРОГРАММА</vt:lpstr>
      <vt:lpstr>ПРОГРАММА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Валерия Володина</dc:creator>
  <cp:lastModifiedBy>admin</cp:lastModifiedBy>
  <cp:revision>257</cp:revision>
  <cp:lastPrinted>2017-07-03T06:55:54Z</cp:lastPrinted>
  <dcterms:created xsi:type="dcterms:W3CDTF">2010-04-12T23:12:02Z</dcterms:created>
  <dcterms:modified xsi:type="dcterms:W3CDTF">2018-05-21T15:21:13Z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